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294" r:id="rId2"/>
    <p:sldId id="293" r:id="rId3"/>
    <p:sldId id="266" r:id="rId4"/>
    <p:sldId id="257" r:id="rId5"/>
    <p:sldId id="269" r:id="rId6"/>
    <p:sldId id="259" r:id="rId7"/>
    <p:sldId id="271" r:id="rId8"/>
    <p:sldId id="272" r:id="rId9"/>
    <p:sldId id="273" r:id="rId10"/>
    <p:sldId id="270" r:id="rId11"/>
    <p:sldId id="260" r:id="rId12"/>
    <p:sldId id="268" r:id="rId13"/>
    <p:sldId id="262" r:id="rId14"/>
    <p:sldId id="263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68" userDrawn="1">
          <p15:clr>
            <a:srgbClr val="F26B43"/>
          </p15:clr>
        </p15:guide>
        <p15:guide id="2" pos="3624" userDrawn="1">
          <p15:clr>
            <a:srgbClr val="F26B43"/>
          </p15:clr>
        </p15:guide>
        <p15:guide id="3" orient="horz" pos="768" userDrawn="1">
          <p15:clr>
            <a:srgbClr val="F26B43"/>
          </p15:clr>
        </p15:guide>
        <p15:guide id="4" pos="3456" userDrawn="1">
          <p15:clr>
            <a:srgbClr val="5ACBF0"/>
          </p15:clr>
        </p15:guide>
        <p15:guide id="5" orient="horz" pos="1104" userDrawn="1">
          <p15:clr>
            <a:srgbClr val="5ACBF0"/>
          </p15:clr>
        </p15:guide>
        <p15:guide id="6" orient="horz" pos="3912" userDrawn="1">
          <p15:clr>
            <a:srgbClr val="5ACBF0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bekah Shoaf" initials="RS" lastIdx="3" clrIdx="0">
    <p:extLst>
      <p:ext uri="{19B8F6BF-5375-455C-9EA6-DF929625EA0E}">
        <p15:presenceInfo xmlns:p15="http://schemas.microsoft.com/office/powerpoint/2012/main" userId="7708ad43-2190-430d-98c7-9e46d63e0c9b" providerId="Windows Live"/>
      </p:ext>
    </p:extLst>
  </p:cmAuthor>
  <p:cmAuthor id="2" name="Emily Kleinman" initials="EK" lastIdx="4" clrIdx="1">
    <p:extLst>
      <p:ext uri="{19B8F6BF-5375-455C-9EA6-DF929625EA0E}">
        <p15:presenceInfo xmlns:p15="http://schemas.microsoft.com/office/powerpoint/2012/main" userId="Emily Kleinman" providerId="None"/>
      </p:ext>
    </p:extLst>
  </p:cmAuthor>
  <p:cmAuthor id="3" name="Copyeditor" initials="CE" lastIdx="3" clrIdx="2">
    <p:extLst>
      <p:ext uri="{19B8F6BF-5375-455C-9EA6-DF929625EA0E}">
        <p15:presenceInfo xmlns:p15="http://schemas.microsoft.com/office/powerpoint/2012/main" userId="Copyedi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87"/>
    <p:restoredTop sz="82679"/>
  </p:normalViewPr>
  <p:slideViewPr>
    <p:cSldViewPr snapToGrid="0" snapToObjects="1" showGuides="1">
      <p:cViewPr varScale="1">
        <p:scale>
          <a:sx n="159" d="100"/>
          <a:sy n="159" d="100"/>
        </p:scale>
        <p:origin x="512" y="192"/>
      </p:cViewPr>
      <p:guideLst>
        <p:guide orient="horz" pos="3768"/>
        <p:guide pos="3624"/>
        <p:guide orient="horz" pos="768"/>
        <p:guide pos="3456"/>
        <p:guide orient="horz" pos="1104"/>
        <p:guide orient="horz" pos="391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50" d="100"/>
          <a:sy n="150" d="100"/>
        </p:scale>
        <p:origin x="3536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472823-7871-6042-85FC-02CCFFAFEC68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C706F6-7457-FA49-A7C6-2BD7722A36E0}">
      <dgm:prSet phldrT="[Text]" custT="1"/>
      <dgm:spPr/>
      <dgm:t>
        <a:bodyPr/>
        <a:lstStyle/>
        <a:p>
          <a:r>
            <a:rPr lang="en-US" sz="1600" b="1" dirty="0">
              <a:latin typeface="Calibri" panose="020F0502020204030204" pitchFamily="34" charset="0"/>
              <a:cs typeface="Calibri" panose="020F0502020204030204" pitchFamily="34" charset="0"/>
            </a:rPr>
            <a:t>Greeting at the door every day</a:t>
          </a:r>
        </a:p>
      </dgm:t>
    </dgm:pt>
    <dgm:pt modelId="{71E6E799-A560-D447-81E1-E7C9780EEEAE}" type="parTrans" cxnId="{9CE78904-5655-9F4D-B5CD-803A8B2802F1}">
      <dgm:prSet/>
      <dgm:spPr/>
      <dgm:t>
        <a:bodyPr/>
        <a:lstStyle/>
        <a:p>
          <a:endParaRPr lang="en-US" sz="16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5C6B547-FB1C-F74C-994F-0F2DB82EED4D}" type="sibTrans" cxnId="{9CE78904-5655-9F4D-B5CD-803A8B2802F1}">
      <dgm:prSet/>
      <dgm:spPr/>
      <dgm:t>
        <a:bodyPr/>
        <a:lstStyle/>
        <a:p>
          <a:endParaRPr lang="en-US" sz="16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3E6E8B8-C8FA-4F41-A21F-7C48F0796B2C}">
      <dgm:prSet phldrT="[Text]" custT="1"/>
      <dgm:spPr/>
      <dgm:t>
        <a:bodyPr/>
        <a:lstStyle/>
        <a:p>
          <a:r>
            <a:rPr lang="en-US" sz="1600" b="1" dirty="0">
              <a:latin typeface="Calibri" panose="020F0502020204030204" pitchFamily="34" charset="0"/>
              <a:cs typeface="Calibri" panose="020F0502020204030204" pitchFamily="34" charset="0"/>
            </a:rPr>
            <a:t>Morning check-in call or conversation</a:t>
          </a:r>
        </a:p>
      </dgm:t>
    </dgm:pt>
    <dgm:pt modelId="{FB76FA5F-433A-274D-A4E0-CEC064E19BD4}" type="parTrans" cxnId="{74E89A11-4844-4E49-ADF4-0EE012B17ED4}">
      <dgm:prSet/>
      <dgm:spPr/>
      <dgm:t>
        <a:bodyPr/>
        <a:lstStyle/>
        <a:p>
          <a:endParaRPr lang="en-US" sz="16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2BB9A68-9C15-EC46-ADA8-FC3192B74C89}" type="sibTrans" cxnId="{74E89A11-4844-4E49-ADF4-0EE012B17ED4}">
      <dgm:prSet/>
      <dgm:spPr/>
      <dgm:t>
        <a:bodyPr/>
        <a:lstStyle/>
        <a:p>
          <a:endParaRPr lang="en-US" sz="16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496B3E1-16E8-BC4A-AAF4-6796A42FC1FD}">
      <dgm:prSet phldrT="[Text]" custT="1"/>
      <dgm:spPr/>
      <dgm:t>
        <a:bodyPr/>
        <a:lstStyle/>
        <a:p>
          <a:r>
            <a:rPr lang="en-US" sz="1600" b="1" dirty="0">
              <a:latin typeface="Calibri" panose="020F0502020204030204" pitchFamily="34" charset="0"/>
              <a:cs typeface="Calibri" panose="020F0502020204030204" pitchFamily="34" charset="0"/>
            </a:rPr>
            <a:t>Daily personal connection</a:t>
          </a:r>
        </a:p>
      </dgm:t>
    </dgm:pt>
    <dgm:pt modelId="{41949FF4-BD89-804C-9FED-861108C4856E}" type="parTrans" cxnId="{0452C5DF-1873-8844-A157-6FDD3F68527C}">
      <dgm:prSet/>
      <dgm:spPr/>
      <dgm:t>
        <a:bodyPr/>
        <a:lstStyle/>
        <a:p>
          <a:endParaRPr lang="en-US" sz="16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E87AB9D-F3D8-9F49-8390-83E3AF33C409}" type="sibTrans" cxnId="{0452C5DF-1873-8844-A157-6FDD3F68527C}">
      <dgm:prSet/>
      <dgm:spPr/>
      <dgm:t>
        <a:bodyPr/>
        <a:lstStyle/>
        <a:p>
          <a:endParaRPr lang="en-US" sz="16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EB1BAC2-0F22-7840-9D9A-364A5BA2E80C}">
      <dgm:prSet phldrT="[Text]" custT="1"/>
      <dgm:spPr/>
      <dgm:t>
        <a:bodyPr/>
        <a:lstStyle/>
        <a:p>
          <a:r>
            <a:rPr lang="en-US" sz="1600" b="1" dirty="0">
              <a:latin typeface="Calibri" panose="020F0502020204030204" pitchFamily="34" charset="0"/>
              <a:cs typeface="Calibri" panose="020F0502020204030204" pitchFamily="34" charset="0"/>
            </a:rPr>
            <a:t>Home outreach (with positive parent-student relationship)</a:t>
          </a:r>
        </a:p>
      </dgm:t>
    </dgm:pt>
    <dgm:pt modelId="{88A19ED8-9165-FA40-993C-E1B456E70E51}" type="parTrans" cxnId="{E6F260D1-2A85-DE4D-891F-609F03E136A8}">
      <dgm:prSet/>
      <dgm:spPr/>
      <dgm:t>
        <a:bodyPr/>
        <a:lstStyle/>
        <a:p>
          <a:endParaRPr lang="en-US" sz="16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6E7E1AC-7246-8E4D-98B7-87EBC7DCACE3}" type="sibTrans" cxnId="{E6F260D1-2A85-DE4D-891F-609F03E136A8}">
      <dgm:prSet/>
      <dgm:spPr/>
      <dgm:t>
        <a:bodyPr/>
        <a:lstStyle/>
        <a:p>
          <a:endParaRPr lang="en-US" sz="16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E431E80-104B-0445-B64D-1DF559A4FFE3}">
      <dgm:prSet phldrT="[Text]" custT="1"/>
      <dgm:spPr/>
      <dgm:t>
        <a:bodyPr/>
        <a:lstStyle/>
        <a:p>
          <a:r>
            <a:rPr lang="en-US" sz="1600" b="1" dirty="0">
              <a:latin typeface="Calibri" panose="020F0502020204030204" pitchFamily="34" charset="0"/>
              <a:cs typeface="Calibri" panose="020F0502020204030204" pitchFamily="34" charset="0"/>
            </a:rPr>
            <a:t>Conversation about effects on graduation</a:t>
          </a:r>
        </a:p>
      </dgm:t>
    </dgm:pt>
    <dgm:pt modelId="{97C7BF0A-B5B1-034B-8727-9E1E56A99BB3}" type="parTrans" cxnId="{31C1C5CB-0AAB-C94E-A94E-900850B56FDB}">
      <dgm:prSet/>
      <dgm:spPr/>
      <dgm:t>
        <a:bodyPr/>
        <a:lstStyle/>
        <a:p>
          <a:endParaRPr lang="en-US" sz="16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BC1A9AC-2D82-5D46-B017-6B0CD1F36A4C}" type="sibTrans" cxnId="{31C1C5CB-0AAB-C94E-A94E-900850B56FDB}">
      <dgm:prSet/>
      <dgm:spPr/>
      <dgm:t>
        <a:bodyPr/>
        <a:lstStyle/>
        <a:p>
          <a:endParaRPr lang="en-US" sz="16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27D7119-C0D6-C34A-B62A-581E1D492050}">
      <dgm:prSet phldrT="[Text]" custT="1"/>
      <dgm:spPr/>
      <dgm:t>
        <a:bodyPr/>
        <a:lstStyle/>
        <a:p>
          <a:r>
            <a:rPr lang="en-US" sz="1600" b="1" dirty="0">
              <a:latin typeface="Calibri" panose="020F0502020204030204" pitchFamily="34" charset="0"/>
              <a:cs typeface="Calibri" panose="020F0502020204030204" pitchFamily="34" charset="0"/>
            </a:rPr>
            <a:t>Meaningful feedback</a:t>
          </a:r>
        </a:p>
      </dgm:t>
    </dgm:pt>
    <dgm:pt modelId="{DA40DA5E-C4E7-EB48-857C-E39709B509A7}" type="parTrans" cxnId="{996C9805-1393-B247-8003-E01389B3131B}">
      <dgm:prSet/>
      <dgm:spPr/>
      <dgm:t>
        <a:bodyPr/>
        <a:lstStyle/>
        <a:p>
          <a:endParaRPr lang="en-US" sz="16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D77D26C-1214-2A48-AADF-206F89BC9515}" type="sibTrans" cxnId="{996C9805-1393-B247-8003-E01389B3131B}">
      <dgm:prSet/>
      <dgm:spPr/>
      <dgm:t>
        <a:bodyPr/>
        <a:lstStyle/>
        <a:p>
          <a:endParaRPr lang="en-US" sz="16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1188520-F2F9-9547-B23F-3ADFF98EC9A8}">
      <dgm:prSet phldrT="[Text]" custT="1"/>
      <dgm:spPr/>
      <dgm:t>
        <a:bodyPr/>
        <a:lstStyle/>
        <a:p>
          <a:r>
            <a:rPr lang="en-US" sz="1600" b="1" dirty="0">
              <a:latin typeface="Calibri" panose="020F0502020204030204" pitchFamily="34" charset="0"/>
              <a:cs typeface="Calibri" panose="020F0502020204030204" pitchFamily="34" charset="0"/>
            </a:rPr>
            <a:t>Future-oriented discussions</a:t>
          </a:r>
        </a:p>
      </dgm:t>
    </dgm:pt>
    <dgm:pt modelId="{2967D19F-C862-C746-880C-B509D2E7D287}" type="parTrans" cxnId="{4B7386E0-A1C5-CF41-922D-4F044F4C4F89}">
      <dgm:prSet/>
      <dgm:spPr/>
      <dgm:t>
        <a:bodyPr/>
        <a:lstStyle/>
        <a:p>
          <a:endParaRPr lang="en-US" sz="16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8A13FCA-2109-D947-87B2-B8C80E202D4A}" type="sibTrans" cxnId="{4B7386E0-A1C5-CF41-922D-4F044F4C4F89}">
      <dgm:prSet/>
      <dgm:spPr/>
      <dgm:t>
        <a:bodyPr/>
        <a:lstStyle/>
        <a:p>
          <a:endParaRPr lang="en-US" sz="16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5498C9B-9BB1-2548-AE6E-28D8D2AD2423}">
      <dgm:prSet phldrT="[Text]" custT="1"/>
      <dgm:spPr/>
      <dgm:t>
        <a:bodyPr/>
        <a:lstStyle/>
        <a:p>
          <a:r>
            <a:rPr lang="en-US" sz="1600" b="1" dirty="0">
              <a:latin typeface="Calibri" panose="020F0502020204030204" pitchFamily="34" charset="0"/>
              <a:cs typeface="Calibri" panose="020F0502020204030204" pitchFamily="34" charset="0"/>
            </a:rPr>
            <a:t>Peer or extracurricular connections outside of class</a:t>
          </a:r>
        </a:p>
      </dgm:t>
    </dgm:pt>
    <dgm:pt modelId="{75E38264-32C3-DB4D-B8BF-E7532122B1C9}" type="parTrans" cxnId="{D4BA4053-2E92-6C45-BCD0-FACF1EACFE13}">
      <dgm:prSet/>
      <dgm:spPr/>
      <dgm:t>
        <a:bodyPr/>
        <a:lstStyle/>
        <a:p>
          <a:endParaRPr lang="en-US" sz="16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E383FDF-1988-1949-BE8F-C6090C28E14A}" type="sibTrans" cxnId="{D4BA4053-2E92-6C45-BCD0-FACF1EACFE13}">
      <dgm:prSet/>
      <dgm:spPr/>
      <dgm:t>
        <a:bodyPr/>
        <a:lstStyle/>
        <a:p>
          <a:endParaRPr lang="en-US" sz="16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7A0C540-A1BF-DB47-A5F2-CBA9D5700EAA}">
      <dgm:prSet phldrT="[Text]" custT="1"/>
      <dgm:spPr/>
      <dgm:t>
        <a:bodyPr/>
        <a:lstStyle/>
        <a:p>
          <a:r>
            <a:rPr lang="en-US" sz="1600" b="1" dirty="0">
              <a:latin typeface="Calibri" panose="020F0502020204030204" pitchFamily="34" charset="0"/>
              <a:cs typeface="Calibri" panose="020F0502020204030204" pitchFamily="34" charset="0"/>
            </a:rPr>
            <a:t>Noticing patterns together</a:t>
          </a:r>
        </a:p>
      </dgm:t>
    </dgm:pt>
    <dgm:pt modelId="{6A007FC2-7349-DF4E-AB9E-0D139C28696F}" type="parTrans" cxnId="{7206EAB9-C5F4-9841-BC8F-78B7DFA9939D}">
      <dgm:prSet/>
      <dgm:spPr/>
      <dgm:t>
        <a:bodyPr/>
        <a:lstStyle/>
        <a:p>
          <a:endParaRPr lang="en-US" sz="16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0A9BBEB-ED21-1149-94D5-817C35CFA0BC}" type="sibTrans" cxnId="{7206EAB9-C5F4-9841-BC8F-78B7DFA9939D}">
      <dgm:prSet/>
      <dgm:spPr/>
      <dgm:t>
        <a:bodyPr/>
        <a:lstStyle/>
        <a:p>
          <a:endParaRPr lang="en-US" sz="16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58B89F1-3C83-CE4A-AC3F-1D71925D690D}" type="pres">
      <dgm:prSet presAssocID="{10472823-7871-6042-85FC-02CCFFAFEC68}" presName="diagram" presStyleCnt="0">
        <dgm:presLayoutVars>
          <dgm:dir/>
          <dgm:resizeHandles val="exact"/>
        </dgm:presLayoutVars>
      </dgm:prSet>
      <dgm:spPr/>
    </dgm:pt>
    <dgm:pt modelId="{C75F2AC8-5F13-2B40-BCB7-3BCCEFE37FDE}" type="pres">
      <dgm:prSet presAssocID="{D6C706F6-7457-FA49-A7C6-2BD7722A36E0}" presName="node" presStyleLbl="node1" presStyleIdx="0" presStyleCnt="9">
        <dgm:presLayoutVars>
          <dgm:bulletEnabled val="1"/>
        </dgm:presLayoutVars>
      </dgm:prSet>
      <dgm:spPr/>
    </dgm:pt>
    <dgm:pt modelId="{0395F53D-B6DA-B545-8F16-C50F4F6C4DC1}" type="pres">
      <dgm:prSet presAssocID="{35C6B547-FB1C-F74C-994F-0F2DB82EED4D}" presName="sibTrans" presStyleCnt="0"/>
      <dgm:spPr/>
    </dgm:pt>
    <dgm:pt modelId="{C2C67CBE-D23B-6142-863E-F391CDDF597A}" type="pres">
      <dgm:prSet presAssocID="{93E6E8B8-C8FA-4F41-A21F-7C48F0796B2C}" presName="node" presStyleLbl="node1" presStyleIdx="1" presStyleCnt="9">
        <dgm:presLayoutVars>
          <dgm:bulletEnabled val="1"/>
        </dgm:presLayoutVars>
      </dgm:prSet>
      <dgm:spPr/>
    </dgm:pt>
    <dgm:pt modelId="{7EF5B467-B9ED-1A4C-BA39-3BD3AEDF1859}" type="pres">
      <dgm:prSet presAssocID="{02BB9A68-9C15-EC46-ADA8-FC3192B74C89}" presName="sibTrans" presStyleCnt="0"/>
      <dgm:spPr/>
    </dgm:pt>
    <dgm:pt modelId="{47B421E7-1A9B-F24A-AE6D-BA78587C24C9}" type="pres">
      <dgm:prSet presAssocID="{C496B3E1-16E8-BC4A-AAF4-6796A42FC1FD}" presName="node" presStyleLbl="node1" presStyleIdx="2" presStyleCnt="9">
        <dgm:presLayoutVars>
          <dgm:bulletEnabled val="1"/>
        </dgm:presLayoutVars>
      </dgm:prSet>
      <dgm:spPr/>
    </dgm:pt>
    <dgm:pt modelId="{E9A06618-2E5D-2049-BDD0-945E20424A4D}" type="pres">
      <dgm:prSet presAssocID="{0E87AB9D-F3D8-9F49-8390-83E3AF33C409}" presName="sibTrans" presStyleCnt="0"/>
      <dgm:spPr/>
    </dgm:pt>
    <dgm:pt modelId="{E1BB0D4B-8334-A44F-97CD-238A9A750028}" type="pres">
      <dgm:prSet presAssocID="{4EB1BAC2-0F22-7840-9D9A-364A5BA2E80C}" presName="node" presStyleLbl="node1" presStyleIdx="3" presStyleCnt="9">
        <dgm:presLayoutVars>
          <dgm:bulletEnabled val="1"/>
        </dgm:presLayoutVars>
      </dgm:prSet>
      <dgm:spPr/>
    </dgm:pt>
    <dgm:pt modelId="{96FC8752-2751-EC40-8331-0DD1734DC668}" type="pres">
      <dgm:prSet presAssocID="{46E7E1AC-7246-8E4D-98B7-87EBC7DCACE3}" presName="sibTrans" presStyleCnt="0"/>
      <dgm:spPr/>
    </dgm:pt>
    <dgm:pt modelId="{A98E2E1F-9591-4C4F-BA9A-36121B999DCA}" type="pres">
      <dgm:prSet presAssocID="{1E431E80-104B-0445-B64D-1DF559A4FFE3}" presName="node" presStyleLbl="node1" presStyleIdx="4" presStyleCnt="9">
        <dgm:presLayoutVars>
          <dgm:bulletEnabled val="1"/>
        </dgm:presLayoutVars>
      </dgm:prSet>
      <dgm:spPr/>
    </dgm:pt>
    <dgm:pt modelId="{F18AE2C2-56BE-F349-8C4D-240728878877}" type="pres">
      <dgm:prSet presAssocID="{1BC1A9AC-2D82-5D46-B017-6B0CD1F36A4C}" presName="sibTrans" presStyleCnt="0"/>
      <dgm:spPr/>
    </dgm:pt>
    <dgm:pt modelId="{97112E38-D227-EF49-A1A3-527A3820CDFC}" type="pres">
      <dgm:prSet presAssocID="{E27D7119-C0D6-C34A-B62A-581E1D492050}" presName="node" presStyleLbl="node1" presStyleIdx="5" presStyleCnt="9">
        <dgm:presLayoutVars>
          <dgm:bulletEnabled val="1"/>
        </dgm:presLayoutVars>
      </dgm:prSet>
      <dgm:spPr/>
    </dgm:pt>
    <dgm:pt modelId="{8E70BF44-915D-7043-BADF-3B6A02597AFF}" type="pres">
      <dgm:prSet presAssocID="{CD77D26C-1214-2A48-AADF-206F89BC9515}" presName="sibTrans" presStyleCnt="0"/>
      <dgm:spPr/>
    </dgm:pt>
    <dgm:pt modelId="{A64A290F-66A6-C94D-8E8A-CCEFFC01E482}" type="pres">
      <dgm:prSet presAssocID="{C1188520-F2F9-9547-B23F-3ADFF98EC9A8}" presName="node" presStyleLbl="node1" presStyleIdx="6" presStyleCnt="9">
        <dgm:presLayoutVars>
          <dgm:bulletEnabled val="1"/>
        </dgm:presLayoutVars>
      </dgm:prSet>
      <dgm:spPr/>
    </dgm:pt>
    <dgm:pt modelId="{B7A8EB0C-01DA-2C44-8BE3-DB96D3BDD6E4}" type="pres">
      <dgm:prSet presAssocID="{78A13FCA-2109-D947-87B2-B8C80E202D4A}" presName="sibTrans" presStyleCnt="0"/>
      <dgm:spPr/>
    </dgm:pt>
    <dgm:pt modelId="{8032B056-9799-6B4D-87C1-6084D1B311E2}" type="pres">
      <dgm:prSet presAssocID="{05498C9B-9BB1-2548-AE6E-28D8D2AD2423}" presName="node" presStyleLbl="node1" presStyleIdx="7" presStyleCnt="9">
        <dgm:presLayoutVars>
          <dgm:bulletEnabled val="1"/>
        </dgm:presLayoutVars>
      </dgm:prSet>
      <dgm:spPr/>
    </dgm:pt>
    <dgm:pt modelId="{0D0A3496-A020-7F42-9629-7423A4BEB6A9}" type="pres">
      <dgm:prSet presAssocID="{3E383FDF-1988-1949-BE8F-C6090C28E14A}" presName="sibTrans" presStyleCnt="0"/>
      <dgm:spPr/>
    </dgm:pt>
    <dgm:pt modelId="{DE61A5BA-8503-6245-915A-CA30DA6798D7}" type="pres">
      <dgm:prSet presAssocID="{97A0C540-A1BF-DB47-A5F2-CBA9D5700EAA}" presName="node" presStyleLbl="node1" presStyleIdx="8" presStyleCnt="9">
        <dgm:presLayoutVars>
          <dgm:bulletEnabled val="1"/>
        </dgm:presLayoutVars>
      </dgm:prSet>
      <dgm:spPr/>
    </dgm:pt>
  </dgm:ptLst>
  <dgm:cxnLst>
    <dgm:cxn modelId="{9CE78904-5655-9F4D-B5CD-803A8B2802F1}" srcId="{10472823-7871-6042-85FC-02CCFFAFEC68}" destId="{D6C706F6-7457-FA49-A7C6-2BD7722A36E0}" srcOrd="0" destOrd="0" parTransId="{71E6E799-A560-D447-81E1-E7C9780EEEAE}" sibTransId="{35C6B547-FB1C-F74C-994F-0F2DB82EED4D}"/>
    <dgm:cxn modelId="{996C9805-1393-B247-8003-E01389B3131B}" srcId="{10472823-7871-6042-85FC-02CCFFAFEC68}" destId="{E27D7119-C0D6-C34A-B62A-581E1D492050}" srcOrd="5" destOrd="0" parTransId="{DA40DA5E-C4E7-EB48-857C-E39709B509A7}" sibTransId="{CD77D26C-1214-2A48-AADF-206F89BC9515}"/>
    <dgm:cxn modelId="{C59A710B-858E-6B4D-B658-61445A7B73F1}" type="presOf" srcId="{05498C9B-9BB1-2548-AE6E-28D8D2AD2423}" destId="{8032B056-9799-6B4D-87C1-6084D1B311E2}" srcOrd="0" destOrd="0" presId="urn:microsoft.com/office/officeart/2005/8/layout/default"/>
    <dgm:cxn modelId="{74E89A11-4844-4E49-ADF4-0EE012B17ED4}" srcId="{10472823-7871-6042-85FC-02CCFFAFEC68}" destId="{93E6E8B8-C8FA-4F41-A21F-7C48F0796B2C}" srcOrd="1" destOrd="0" parTransId="{FB76FA5F-433A-274D-A4E0-CEC064E19BD4}" sibTransId="{02BB9A68-9C15-EC46-ADA8-FC3192B74C89}"/>
    <dgm:cxn modelId="{3EC03E33-8DC3-FB41-9791-A856A8E1CAC2}" type="presOf" srcId="{10472823-7871-6042-85FC-02CCFFAFEC68}" destId="{F58B89F1-3C83-CE4A-AC3F-1D71925D690D}" srcOrd="0" destOrd="0" presId="urn:microsoft.com/office/officeart/2005/8/layout/default"/>
    <dgm:cxn modelId="{D4BA4053-2E92-6C45-BCD0-FACF1EACFE13}" srcId="{10472823-7871-6042-85FC-02CCFFAFEC68}" destId="{05498C9B-9BB1-2548-AE6E-28D8D2AD2423}" srcOrd="7" destOrd="0" parTransId="{75E38264-32C3-DB4D-B8BF-E7532122B1C9}" sibTransId="{3E383FDF-1988-1949-BE8F-C6090C28E14A}"/>
    <dgm:cxn modelId="{B5A27663-6712-294A-846E-3A5A5A29A094}" type="presOf" srcId="{D6C706F6-7457-FA49-A7C6-2BD7722A36E0}" destId="{C75F2AC8-5F13-2B40-BCB7-3BCCEFE37FDE}" srcOrd="0" destOrd="0" presId="urn:microsoft.com/office/officeart/2005/8/layout/default"/>
    <dgm:cxn modelId="{8269E563-BC2B-2A4C-9EE5-D55FF4BD2491}" type="presOf" srcId="{97A0C540-A1BF-DB47-A5F2-CBA9D5700EAA}" destId="{DE61A5BA-8503-6245-915A-CA30DA6798D7}" srcOrd="0" destOrd="0" presId="urn:microsoft.com/office/officeart/2005/8/layout/default"/>
    <dgm:cxn modelId="{526A3667-37A5-204F-999F-263B60D974F8}" type="presOf" srcId="{93E6E8B8-C8FA-4F41-A21F-7C48F0796B2C}" destId="{C2C67CBE-D23B-6142-863E-F391CDDF597A}" srcOrd="0" destOrd="0" presId="urn:microsoft.com/office/officeart/2005/8/layout/default"/>
    <dgm:cxn modelId="{148BAD8F-0F4B-BA46-A203-B6916CD401B5}" type="presOf" srcId="{1E431E80-104B-0445-B64D-1DF559A4FFE3}" destId="{A98E2E1F-9591-4C4F-BA9A-36121B999DCA}" srcOrd="0" destOrd="0" presId="urn:microsoft.com/office/officeart/2005/8/layout/default"/>
    <dgm:cxn modelId="{D5F1279E-0D21-E147-8192-0B7B8B2BA274}" type="presOf" srcId="{C1188520-F2F9-9547-B23F-3ADFF98EC9A8}" destId="{A64A290F-66A6-C94D-8E8A-CCEFFC01E482}" srcOrd="0" destOrd="0" presId="urn:microsoft.com/office/officeart/2005/8/layout/default"/>
    <dgm:cxn modelId="{62F9D1A6-A1B3-D14B-834C-051CA1723207}" type="presOf" srcId="{4EB1BAC2-0F22-7840-9D9A-364A5BA2E80C}" destId="{E1BB0D4B-8334-A44F-97CD-238A9A750028}" srcOrd="0" destOrd="0" presId="urn:microsoft.com/office/officeart/2005/8/layout/default"/>
    <dgm:cxn modelId="{7206EAB9-C5F4-9841-BC8F-78B7DFA9939D}" srcId="{10472823-7871-6042-85FC-02CCFFAFEC68}" destId="{97A0C540-A1BF-DB47-A5F2-CBA9D5700EAA}" srcOrd="8" destOrd="0" parTransId="{6A007FC2-7349-DF4E-AB9E-0D139C28696F}" sibTransId="{10A9BBEB-ED21-1149-94D5-817C35CFA0BC}"/>
    <dgm:cxn modelId="{31C1C5CB-0AAB-C94E-A94E-900850B56FDB}" srcId="{10472823-7871-6042-85FC-02CCFFAFEC68}" destId="{1E431E80-104B-0445-B64D-1DF559A4FFE3}" srcOrd="4" destOrd="0" parTransId="{97C7BF0A-B5B1-034B-8727-9E1E56A99BB3}" sibTransId="{1BC1A9AC-2D82-5D46-B017-6B0CD1F36A4C}"/>
    <dgm:cxn modelId="{E63C82D0-557E-E14D-8572-646D1BD92958}" type="presOf" srcId="{C496B3E1-16E8-BC4A-AAF4-6796A42FC1FD}" destId="{47B421E7-1A9B-F24A-AE6D-BA78587C24C9}" srcOrd="0" destOrd="0" presId="urn:microsoft.com/office/officeart/2005/8/layout/default"/>
    <dgm:cxn modelId="{E6F260D1-2A85-DE4D-891F-609F03E136A8}" srcId="{10472823-7871-6042-85FC-02CCFFAFEC68}" destId="{4EB1BAC2-0F22-7840-9D9A-364A5BA2E80C}" srcOrd="3" destOrd="0" parTransId="{88A19ED8-9165-FA40-993C-E1B456E70E51}" sibTransId="{46E7E1AC-7246-8E4D-98B7-87EBC7DCACE3}"/>
    <dgm:cxn modelId="{0452C5DF-1873-8844-A157-6FDD3F68527C}" srcId="{10472823-7871-6042-85FC-02CCFFAFEC68}" destId="{C496B3E1-16E8-BC4A-AAF4-6796A42FC1FD}" srcOrd="2" destOrd="0" parTransId="{41949FF4-BD89-804C-9FED-861108C4856E}" sibTransId="{0E87AB9D-F3D8-9F49-8390-83E3AF33C409}"/>
    <dgm:cxn modelId="{4B7386E0-A1C5-CF41-922D-4F044F4C4F89}" srcId="{10472823-7871-6042-85FC-02CCFFAFEC68}" destId="{C1188520-F2F9-9547-B23F-3ADFF98EC9A8}" srcOrd="6" destOrd="0" parTransId="{2967D19F-C862-C746-880C-B509D2E7D287}" sibTransId="{78A13FCA-2109-D947-87B2-B8C80E202D4A}"/>
    <dgm:cxn modelId="{955B66FD-5368-F745-A7C5-C9F60052AA2A}" type="presOf" srcId="{E27D7119-C0D6-C34A-B62A-581E1D492050}" destId="{97112E38-D227-EF49-A1A3-527A3820CDFC}" srcOrd="0" destOrd="0" presId="urn:microsoft.com/office/officeart/2005/8/layout/default"/>
    <dgm:cxn modelId="{293315BC-2CFB-7E49-9F9E-F98FD17E043C}" type="presParOf" srcId="{F58B89F1-3C83-CE4A-AC3F-1D71925D690D}" destId="{C75F2AC8-5F13-2B40-BCB7-3BCCEFE37FDE}" srcOrd="0" destOrd="0" presId="urn:microsoft.com/office/officeart/2005/8/layout/default"/>
    <dgm:cxn modelId="{2C1332C5-731A-6F4D-B05F-3732AB2DECA2}" type="presParOf" srcId="{F58B89F1-3C83-CE4A-AC3F-1D71925D690D}" destId="{0395F53D-B6DA-B545-8F16-C50F4F6C4DC1}" srcOrd="1" destOrd="0" presId="urn:microsoft.com/office/officeart/2005/8/layout/default"/>
    <dgm:cxn modelId="{31ED4FCC-7F23-C541-A9BB-A304D906E7CA}" type="presParOf" srcId="{F58B89F1-3C83-CE4A-AC3F-1D71925D690D}" destId="{C2C67CBE-D23B-6142-863E-F391CDDF597A}" srcOrd="2" destOrd="0" presId="urn:microsoft.com/office/officeart/2005/8/layout/default"/>
    <dgm:cxn modelId="{B7E41E03-BC72-D74A-992F-BAC235889131}" type="presParOf" srcId="{F58B89F1-3C83-CE4A-AC3F-1D71925D690D}" destId="{7EF5B467-B9ED-1A4C-BA39-3BD3AEDF1859}" srcOrd="3" destOrd="0" presId="urn:microsoft.com/office/officeart/2005/8/layout/default"/>
    <dgm:cxn modelId="{01F16605-A466-9F4C-ABEC-81A6144E92F2}" type="presParOf" srcId="{F58B89F1-3C83-CE4A-AC3F-1D71925D690D}" destId="{47B421E7-1A9B-F24A-AE6D-BA78587C24C9}" srcOrd="4" destOrd="0" presId="urn:microsoft.com/office/officeart/2005/8/layout/default"/>
    <dgm:cxn modelId="{654BAB43-E099-7847-A91D-4D917ED2865E}" type="presParOf" srcId="{F58B89F1-3C83-CE4A-AC3F-1D71925D690D}" destId="{E9A06618-2E5D-2049-BDD0-945E20424A4D}" srcOrd="5" destOrd="0" presId="urn:microsoft.com/office/officeart/2005/8/layout/default"/>
    <dgm:cxn modelId="{097687A6-90E2-2846-8116-52170250A537}" type="presParOf" srcId="{F58B89F1-3C83-CE4A-AC3F-1D71925D690D}" destId="{E1BB0D4B-8334-A44F-97CD-238A9A750028}" srcOrd="6" destOrd="0" presId="urn:microsoft.com/office/officeart/2005/8/layout/default"/>
    <dgm:cxn modelId="{5176CA0F-A291-E649-9779-D3B197D8F5E6}" type="presParOf" srcId="{F58B89F1-3C83-CE4A-AC3F-1D71925D690D}" destId="{96FC8752-2751-EC40-8331-0DD1734DC668}" srcOrd="7" destOrd="0" presId="urn:microsoft.com/office/officeart/2005/8/layout/default"/>
    <dgm:cxn modelId="{0008A085-E49D-D047-9533-67E96A237BDB}" type="presParOf" srcId="{F58B89F1-3C83-CE4A-AC3F-1D71925D690D}" destId="{A98E2E1F-9591-4C4F-BA9A-36121B999DCA}" srcOrd="8" destOrd="0" presId="urn:microsoft.com/office/officeart/2005/8/layout/default"/>
    <dgm:cxn modelId="{144DF390-C35B-F942-9BA9-2DC78C4772C4}" type="presParOf" srcId="{F58B89F1-3C83-CE4A-AC3F-1D71925D690D}" destId="{F18AE2C2-56BE-F349-8C4D-240728878877}" srcOrd="9" destOrd="0" presId="urn:microsoft.com/office/officeart/2005/8/layout/default"/>
    <dgm:cxn modelId="{E47D3364-6597-3942-B856-0ED000958E94}" type="presParOf" srcId="{F58B89F1-3C83-CE4A-AC3F-1D71925D690D}" destId="{97112E38-D227-EF49-A1A3-527A3820CDFC}" srcOrd="10" destOrd="0" presId="urn:microsoft.com/office/officeart/2005/8/layout/default"/>
    <dgm:cxn modelId="{74E309F7-C7C9-6E4C-BE8D-A2CE81CE302B}" type="presParOf" srcId="{F58B89F1-3C83-CE4A-AC3F-1D71925D690D}" destId="{8E70BF44-915D-7043-BADF-3B6A02597AFF}" srcOrd="11" destOrd="0" presId="urn:microsoft.com/office/officeart/2005/8/layout/default"/>
    <dgm:cxn modelId="{BDD8EC86-8454-084D-B347-A31B4E9E9CF8}" type="presParOf" srcId="{F58B89F1-3C83-CE4A-AC3F-1D71925D690D}" destId="{A64A290F-66A6-C94D-8E8A-CCEFFC01E482}" srcOrd="12" destOrd="0" presId="urn:microsoft.com/office/officeart/2005/8/layout/default"/>
    <dgm:cxn modelId="{AD26B5BD-E8ED-EC40-9D1E-CD9EAC7C3CD8}" type="presParOf" srcId="{F58B89F1-3C83-CE4A-AC3F-1D71925D690D}" destId="{B7A8EB0C-01DA-2C44-8BE3-DB96D3BDD6E4}" srcOrd="13" destOrd="0" presId="urn:microsoft.com/office/officeart/2005/8/layout/default"/>
    <dgm:cxn modelId="{720E6E07-E2B5-504D-A61E-2213A259A94D}" type="presParOf" srcId="{F58B89F1-3C83-CE4A-AC3F-1D71925D690D}" destId="{8032B056-9799-6B4D-87C1-6084D1B311E2}" srcOrd="14" destOrd="0" presId="urn:microsoft.com/office/officeart/2005/8/layout/default"/>
    <dgm:cxn modelId="{19ECBC9F-E4A2-544C-BCD1-E5A7C50483A4}" type="presParOf" srcId="{F58B89F1-3C83-CE4A-AC3F-1D71925D690D}" destId="{0D0A3496-A020-7F42-9629-7423A4BEB6A9}" srcOrd="15" destOrd="0" presId="urn:microsoft.com/office/officeart/2005/8/layout/default"/>
    <dgm:cxn modelId="{4B3384C6-B621-D94D-B57C-3CD7012892B6}" type="presParOf" srcId="{F58B89F1-3C83-CE4A-AC3F-1D71925D690D}" destId="{DE61A5BA-8503-6245-915A-CA30DA6798D7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472823-7871-6042-85FC-02CCFFAFEC68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C706F6-7457-FA49-A7C6-2BD7722A36E0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600" b="1" dirty="0">
              <a:latin typeface="Calibri" panose="020F0502020204030204" pitchFamily="34" charset="0"/>
              <a:cs typeface="Calibri" panose="020F0502020204030204" pitchFamily="34" charset="0"/>
            </a:rPr>
            <a:t>Greeting at the door every day</a:t>
          </a:r>
        </a:p>
      </dgm:t>
    </dgm:pt>
    <dgm:pt modelId="{71E6E799-A560-D447-81E1-E7C9780EEEAE}" type="parTrans" cxnId="{9CE78904-5655-9F4D-B5CD-803A8B2802F1}">
      <dgm:prSet/>
      <dgm:spPr/>
      <dgm:t>
        <a:bodyPr/>
        <a:lstStyle/>
        <a:p>
          <a:endParaRPr lang="en-US" sz="16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5C6B547-FB1C-F74C-994F-0F2DB82EED4D}" type="sibTrans" cxnId="{9CE78904-5655-9F4D-B5CD-803A8B2802F1}">
      <dgm:prSet/>
      <dgm:spPr/>
      <dgm:t>
        <a:bodyPr/>
        <a:lstStyle/>
        <a:p>
          <a:endParaRPr lang="en-US" sz="16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3E6E8B8-C8FA-4F41-A21F-7C48F0796B2C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600" b="1" dirty="0">
              <a:latin typeface="Calibri" panose="020F0502020204030204" pitchFamily="34" charset="0"/>
              <a:cs typeface="Calibri" panose="020F0502020204030204" pitchFamily="34" charset="0"/>
            </a:rPr>
            <a:t>Morning check-in call or conversation</a:t>
          </a:r>
        </a:p>
      </dgm:t>
    </dgm:pt>
    <dgm:pt modelId="{FB76FA5F-433A-274D-A4E0-CEC064E19BD4}" type="parTrans" cxnId="{74E89A11-4844-4E49-ADF4-0EE012B17ED4}">
      <dgm:prSet/>
      <dgm:spPr/>
      <dgm:t>
        <a:bodyPr/>
        <a:lstStyle/>
        <a:p>
          <a:endParaRPr lang="en-US" sz="16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2BB9A68-9C15-EC46-ADA8-FC3192B74C89}" type="sibTrans" cxnId="{74E89A11-4844-4E49-ADF4-0EE012B17ED4}">
      <dgm:prSet/>
      <dgm:spPr/>
      <dgm:t>
        <a:bodyPr/>
        <a:lstStyle/>
        <a:p>
          <a:endParaRPr lang="en-US" sz="16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496B3E1-16E8-BC4A-AAF4-6796A42FC1FD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600" b="1" dirty="0">
              <a:latin typeface="Calibri" panose="020F0502020204030204" pitchFamily="34" charset="0"/>
              <a:cs typeface="Calibri" panose="020F0502020204030204" pitchFamily="34" charset="0"/>
            </a:rPr>
            <a:t>Daily personal connection</a:t>
          </a:r>
        </a:p>
      </dgm:t>
    </dgm:pt>
    <dgm:pt modelId="{41949FF4-BD89-804C-9FED-861108C4856E}" type="parTrans" cxnId="{0452C5DF-1873-8844-A157-6FDD3F68527C}">
      <dgm:prSet/>
      <dgm:spPr/>
      <dgm:t>
        <a:bodyPr/>
        <a:lstStyle/>
        <a:p>
          <a:endParaRPr lang="en-US" sz="16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E87AB9D-F3D8-9F49-8390-83E3AF33C409}" type="sibTrans" cxnId="{0452C5DF-1873-8844-A157-6FDD3F68527C}">
      <dgm:prSet/>
      <dgm:spPr/>
      <dgm:t>
        <a:bodyPr/>
        <a:lstStyle/>
        <a:p>
          <a:endParaRPr lang="en-US" sz="16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EB1BAC2-0F22-7840-9D9A-364A5BA2E80C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600" b="1" dirty="0">
              <a:latin typeface="Calibri" panose="020F0502020204030204" pitchFamily="34" charset="0"/>
              <a:cs typeface="Calibri" panose="020F0502020204030204" pitchFamily="34" charset="0"/>
            </a:rPr>
            <a:t>Home outreach (with positive parent-student relationship)</a:t>
          </a:r>
        </a:p>
      </dgm:t>
    </dgm:pt>
    <dgm:pt modelId="{88A19ED8-9165-FA40-993C-E1B456E70E51}" type="parTrans" cxnId="{E6F260D1-2A85-DE4D-891F-609F03E136A8}">
      <dgm:prSet/>
      <dgm:spPr/>
      <dgm:t>
        <a:bodyPr/>
        <a:lstStyle/>
        <a:p>
          <a:endParaRPr lang="en-US" sz="16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6E7E1AC-7246-8E4D-98B7-87EBC7DCACE3}" type="sibTrans" cxnId="{E6F260D1-2A85-DE4D-891F-609F03E136A8}">
      <dgm:prSet/>
      <dgm:spPr/>
      <dgm:t>
        <a:bodyPr/>
        <a:lstStyle/>
        <a:p>
          <a:endParaRPr lang="en-US" sz="16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E431E80-104B-0445-B64D-1DF559A4FFE3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600" b="1" dirty="0">
              <a:latin typeface="Calibri" panose="020F0502020204030204" pitchFamily="34" charset="0"/>
              <a:cs typeface="Calibri" panose="020F0502020204030204" pitchFamily="34" charset="0"/>
            </a:rPr>
            <a:t>Conversation about effects on graduation</a:t>
          </a:r>
        </a:p>
      </dgm:t>
    </dgm:pt>
    <dgm:pt modelId="{97C7BF0A-B5B1-034B-8727-9E1E56A99BB3}" type="parTrans" cxnId="{31C1C5CB-0AAB-C94E-A94E-900850B56FDB}">
      <dgm:prSet/>
      <dgm:spPr/>
      <dgm:t>
        <a:bodyPr/>
        <a:lstStyle/>
        <a:p>
          <a:endParaRPr lang="en-US" sz="16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BC1A9AC-2D82-5D46-B017-6B0CD1F36A4C}" type="sibTrans" cxnId="{31C1C5CB-0AAB-C94E-A94E-900850B56FDB}">
      <dgm:prSet/>
      <dgm:spPr/>
      <dgm:t>
        <a:bodyPr/>
        <a:lstStyle/>
        <a:p>
          <a:endParaRPr lang="en-US" sz="16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27D7119-C0D6-C34A-B62A-581E1D492050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600" b="1" dirty="0">
              <a:latin typeface="Calibri" panose="020F0502020204030204" pitchFamily="34" charset="0"/>
              <a:cs typeface="Calibri" panose="020F0502020204030204" pitchFamily="34" charset="0"/>
            </a:rPr>
            <a:t>Meaningful feedback</a:t>
          </a:r>
        </a:p>
      </dgm:t>
    </dgm:pt>
    <dgm:pt modelId="{DA40DA5E-C4E7-EB48-857C-E39709B509A7}" type="parTrans" cxnId="{996C9805-1393-B247-8003-E01389B3131B}">
      <dgm:prSet/>
      <dgm:spPr/>
      <dgm:t>
        <a:bodyPr/>
        <a:lstStyle/>
        <a:p>
          <a:endParaRPr lang="en-US" sz="16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D77D26C-1214-2A48-AADF-206F89BC9515}" type="sibTrans" cxnId="{996C9805-1393-B247-8003-E01389B3131B}">
      <dgm:prSet/>
      <dgm:spPr/>
      <dgm:t>
        <a:bodyPr/>
        <a:lstStyle/>
        <a:p>
          <a:endParaRPr lang="en-US" sz="16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1188520-F2F9-9547-B23F-3ADFF98EC9A8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600" b="1" dirty="0">
              <a:latin typeface="Calibri" panose="020F0502020204030204" pitchFamily="34" charset="0"/>
              <a:cs typeface="Calibri" panose="020F0502020204030204" pitchFamily="34" charset="0"/>
            </a:rPr>
            <a:t>Future-oriented discussions</a:t>
          </a:r>
        </a:p>
      </dgm:t>
    </dgm:pt>
    <dgm:pt modelId="{2967D19F-C862-C746-880C-B509D2E7D287}" type="parTrans" cxnId="{4B7386E0-A1C5-CF41-922D-4F044F4C4F89}">
      <dgm:prSet/>
      <dgm:spPr/>
      <dgm:t>
        <a:bodyPr/>
        <a:lstStyle/>
        <a:p>
          <a:endParaRPr lang="en-US" sz="16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8A13FCA-2109-D947-87B2-B8C80E202D4A}" type="sibTrans" cxnId="{4B7386E0-A1C5-CF41-922D-4F044F4C4F89}">
      <dgm:prSet/>
      <dgm:spPr/>
      <dgm:t>
        <a:bodyPr/>
        <a:lstStyle/>
        <a:p>
          <a:endParaRPr lang="en-US" sz="16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5498C9B-9BB1-2548-AE6E-28D8D2AD2423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600" b="1" dirty="0">
              <a:latin typeface="Calibri" panose="020F0502020204030204" pitchFamily="34" charset="0"/>
              <a:cs typeface="Calibri" panose="020F0502020204030204" pitchFamily="34" charset="0"/>
            </a:rPr>
            <a:t>Peer or extracurricular connections outside of class</a:t>
          </a:r>
        </a:p>
      </dgm:t>
    </dgm:pt>
    <dgm:pt modelId="{75E38264-32C3-DB4D-B8BF-E7532122B1C9}" type="parTrans" cxnId="{D4BA4053-2E92-6C45-BCD0-FACF1EACFE13}">
      <dgm:prSet/>
      <dgm:spPr/>
      <dgm:t>
        <a:bodyPr/>
        <a:lstStyle/>
        <a:p>
          <a:endParaRPr lang="en-US" sz="16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E383FDF-1988-1949-BE8F-C6090C28E14A}" type="sibTrans" cxnId="{D4BA4053-2E92-6C45-BCD0-FACF1EACFE13}">
      <dgm:prSet/>
      <dgm:spPr/>
      <dgm:t>
        <a:bodyPr/>
        <a:lstStyle/>
        <a:p>
          <a:endParaRPr lang="en-US" sz="16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7A0C540-A1BF-DB47-A5F2-CBA9D5700EAA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600" b="1" dirty="0">
              <a:latin typeface="Calibri" panose="020F0502020204030204" pitchFamily="34" charset="0"/>
              <a:cs typeface="Calibri" panose="020F0502020204030204" pitchFamily="34" charset="0"/>
            </a:rPr>
            <a:t>Noticing patterns together</a:t>
          </a:r>
        </a:p>
      </dgm:t>
    </dgm:pt>
    <dgm:pt modelId="{6A007FC2-7349-DF4E-AB9E-0D139C28696F}" type="parTrans" cxnId="{7206EAB9-C5F4-9841-BC8F-78B7DFA9939D}">
      <dgm:prSet/>
      <dgm:spPr/>
      <dgm:t>
        <a:bodyPr/>
        <a:lstStyle/>
        <a:p>
          <a:endParaRPr lang="en-US" sz="16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0A9BBEB-ED21-1149-94D5-817C35CFA0BC}" type="sibTrans" cxnId="{7206EAB9-C5F4-9841-BC8F-78B7DFA9939D}">
      <dgm:prSet/>
      <dgm:spPr/>
      <dgm:t>
        <a:bodyPr/>
        <a:lstStyle/>
        <a:p>
          <a:endParaRPr lang="en-US" sz="16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58B89F1-3C83-CE4A-AC3F-1D71925D690D}" type="pres">
      <dgm:prSet presAssocID="{10472823-7871-6042-85FC-02CCFFAFEC68}" presName="diagram" presStyleCnt="0">
        <dgm:presLayoutVars>
          <dgm:dir/>
          <dgm:resizeHandles val="exact"/>
        </dgm:presLayoutVars>
      </dgm:prSet>
      <dgm:spPr/>
    </dgm:pt>
    <dgm:pt modelId="{C75F2AC8-5F13-2B40-BCB7-3BCCEFE37FDE}" type="pres">
      <dgm:prSet presAssocID="{D6C706F6-7457-FA49-A7C6-2BD7722A36E0}" presName="node" presStyleLbl="node1" presStyleIdx="0" presStyleCnt="9">
        <dgm:presLayoutVars>
          <dgm:bulletEnabled val="1"/>
        </dgm:presLayoutVars>
      </dgm:prSet>
      <dgm:spPr/>
    </dgm:pt>
    <dgm:pt modelId="{0395F53D-B6DA-B545-8F16-C50F4F6C4DC1}" type="pres">
      <dgm:prSet presAssocID="{35C6B547-FB1C-F74C-994F-0F2DB82EED4D}" presName="sibTrans" presStyleCnt="0"/>
      <dgm:spPr/>
    </dgm:pt>
    <dgm:pt modelId="{C2C67CBE-D23B-6142-863E-F391CDDF597A}" type="pres">
      <dgm:prSet presAssocID="{93E6E8B8-C8FA-4F41-A21F-7C48F0796B2C}" presName="node" presStyleLbl="node1" presStyleIdx="1" presStyleCnt="9">
        <dgm:presLayoutVars>
          <dgm:bulletEnabled val="1"/>
        </dgm:presLayoutVars>
      </dgm:prSet>
      <dgm:spPr/>
    </dgm:pt>
    <dgm:pt modelId="{7EF5B467-B9ED-1A4C-BA39-3BD3AEDF1859}" type="pres">
      <dgm:prSet presAssocID="{02BB9A68-9C15-EC46-ADA8-FC3192B74C89}" presName="sibTrans" presStyleCnt="0"/>
      <dgm:spPr/>
    </dgm:pt>
    <dgm:pt modelId="{47B421E7-1A9B-F24A-AE6D-BA78587C24C9}" type="pres">
      <dgm:prSet presAssocID="{C496B3E1-16E8-BC4A-AAF4-6796A42FC1FD}" presName="node" presStyleLbl="node1" presStyleIdx="2" presStyleCnt="9">
        <dgm:presLayoutVars>
          <dgm:bulletEnabled val="1"/>
        </dgm:presLayoutVars>
      </dgm:prSet>
      <dgm:spPr/>
    </dgm:pt>
    <dgm:pt modelId="{E9A06618-2E5D-2049-BDD0-945E20424A4D}" type="pres">
      <dgm:prSet presAssocID="{0E87AB9D-F3D8-9F49-8390-83E3AF33C409}" presName="sibTrans" presStyleCnt="0"/>
      <dgm:spPr/>
    </dgm:pt>
    <dgm:pt modelId="{E1BB0D4B-8334-A44F-97CD-238A9A750028}" type="pres">
      <dgm:prSet presAssocID="{4EB1BAC2-0F22-7840-9D9A-364A5BA2E80C}" presName="node" presStyleLbl="node1" presStyleIdx="3" presStyleCnt="9">
        <dgm:presLayoutVars>
          <dgm:bulletEnabled val="1"/>
        </dgm:presLayoutVars>
      </dgm:prSet>
      <dgm:spPr/>
    </dgm:pt>
    <dgm:pt modelId="{96FC8752-2751-EC40-8331-0DD1734DC668}" type="pres">
      <dgm:prSet presAssocID="{46E7E1AC-7246-8E4D-98B7-87EBC7DCACE3}" presName="sibTrans" presStyleCnt="0"/>
      <dgm:spPr/>
    </dgm:pt>
    <dgm:pt modelId="{A98E2E1F-9591-4C4F-BA9A-36121B999DCA}" type="pres">
      <dgm:prSet presAssocID="{1E431E80-104B-0445-B64D-1DF559A4FFE3}" presName="node" presStyleLbl="node1" presStyleIdx="4" presStyleCnt="9">
        <dgm:presLayoutVars>
          <dgm:bulletEnabled val="1"/>
        </dgm:presLayoutVars>
      </dgm:prSet>
      <dgm:spPr/>
    </dgm:pt>
    <dgm:pt modelId="{F18AE2C2-56BE-F349-8C4D-240728878877}" type="pres">
      <dgm:prSet presAssocID="{1BC1A9AC-2D82-5D46-B017-6B0CD1F36A4C}" presName="sibTrans" presStyleCnt="0"/>
      <dgm:spPr/>
    </dgm:pt>
    <dgm:pt modelId="{97112E38-D227-EF49-A1A3-527A3820CDFC}" type="pres">
      <dgm:prSet presAssocID="{E27D7119-C0D6-C34A-B62A-581E1D492050}" presName="node" presStyleLbl="node1" presStyleIdx="5" presStyleCnt="9">
        <dgm:presLayoutVars>
          <dgm:bulletEnabled val="1"/>
        </dgm:presLayoutVars>
      </dgm:prSet>
      <dgm:spPr/>
    </dgm:pt>
    <dgm:pt modelId="{8E70BF44-915D-7043-BADF-3B6A02597AFF}" type="pres">
      <dgm:prSet presAssocID="{CD77D26C-1214-2A48-AADF-206F89BC9515}" presName="sibTrans" presStyleCnt="0"/>
      <dgm:spPr/>
    </dgm:pt>
    <dgm:pt modelId="{A64A290F-66A6-C94D-8E8A-CCEFFC01E482}" type="pres">
      <dgm:prSet presAssocID="{C1188520-F2F9-9547-B23F-3ADFF98EC9A8}" presName="node" presStyleLbl="node1" presStyleIdx="6" presStyleCnt="9">
        <dgm:presLayoutVars>
          <dgm:bulletEnabled val="1"/>
        </dgm:presLayoutVars>
      </dgm:prSet>
      <dgm:spPr/>
    </dgm:pt>
    <dgm:pt modelId="{B7A8EB0C-01DA-2C44-8BE3-DB96D3BDD6E4}" type="pres">
      <dgm:prSet presAssocID="{78A13FCA-2109-D947-87B2-B8C80E202D4A}" presName="sibTrans" presStyleCnt="0"/>
      <dgm:spPr/>
    </dgm:pt>
    <dgm:pt modelId="{8032B056-9799-6B4D-87C1-6084D1B311E2}" type="pres">
      <dgm:prSet presAssocID="{05498C9B-9BB1-2548-AE6E-28D8D2AD2423}" presName="node" presStyleLbl="node1" presStyleIdx="7" presStyleCnt="9">
        <dgm:presLayoutVars>
          <dgm:bulletEnabled val="1"/>
        </dgm:presLayoutVars>
      </dgm:prSet>
      <dgm:spPr/>
    </dgm:pt>
    <dgm:pt modelId="{0D0A3496-A020-7F42-9629-7423A4BEB6A9}" type="pres">
      <dgm:prSet presAssocID="{3E383FDF-1988-1949-BE8F-C6090C28E14A}" presName="sibTrans" presStyleCnt="0"/>
      <dgm:spPr/>
    </dgm:pt>
    <dgm:pt modelId="{DE61A5BA-8503-6245-915A-CA30DA6798D7}" type="pres">
      <dgm:prSet presAssocID="{97A0C540-A1BF-DB47-A5F2-CBA9D5700EAA}" presName="node" presStyleLbl="node1" presStyleIdx="8" presStyleCnt="9">
        <dgm:presLayoutVars>
          <dgm:bulletEnabled val="1"/>
        </dgm:presLayoutVars>
      </dgm:prSet>
      <dgm:spPr/>
    </dgm:pt>
  </dgm:ptLst>
  <dgm:cxnLst>
    <dgm:cxn modelId="{9CE78904-5655-9F4D-B5CD-803A8B2802F1}" srcId="{10472823-7871-6042-85FC-02CCFFAFEC68}" destId="{D6C706F6-7457-FA49-A7C6-2BD7722A36E0}" srcOrd="0" destOrd="0" parTransId="{71E6E799-A560-D447-81E1-E7C9780EEEAE}" sibTransId="{35C6B547-FB1C-F74C-994F-0F2DB82EED4D}"/>
    <dgm:cxn modelId="{996C9805-1393-B247-8003-E01389B3131B}" srcId="{10472823-7871-6042-85FC-02CCFFAFEC68}" destId="{E27D7119-C0D6-C34A-B62A-581E1D492050}" srcOrd="5" destOrd="0" parTransId="{DA40DA5E-C4E7-EB48-857C-E39709B509A7}" sibTransId="{CD77D26C-1214-2A48-AADF-206F89BC9515}"/>
    <dgm:cxn modelId="{C59A710B-858E-6B4D-B658-61445A7B73F1}" type="presOf" srcId="{05498C9B-9BB1-2548-AE6E-28D8D2AD2423}" destId="{8032B056-9799-6B4D-87C1-6084D1B311E2}" srcOrd="0" destOrd="0" presId="urn:microsoft.com/office/officeart/2005/8/layout/default"/>
    <dgm:cxn modelId="{74E89A11-4844-4E49-ADF4-0EE012B17ED4}" srcId="{10472823-7871-6042-85FC-02CCFFAFEC68}" destId="{93E6E8B8-C8FA-4F41-A21F-7C48F0796B2C}" srcOrd="1" destOrd="0" parTransId="{FB76FA5F-433A-274D-A4E0-CEC064E19BD4}" sibTransId="{02BB9A68-9C15-EC46-ADA8-FC3192B74C89}"/>
    <dgm:cxn modelId="{3EC03E33-8DC3-FB41-9791-A856A8E1CAC2}" type="presOf" srcId="{10472823-7871-6042-85FC-02CCFFAFEC68}" destId="{F58B89F1-3C83-CE4A-AC3F-1D71925D690D}" srcOrd="0" destOrd="0" presId="urn:microsoft.com/office/officeart/2005/8/layout/default"/>
    <dgm:cxn modelId="{D4BA4053-2E92-6C45-BCD0-FACF1EACFE13}" srcId="{10472823-7871-6042-85FC-02CCFFAFEC68}" destId="{05498C9B-9BB1-2548-AE6E-28D8D2AD2423}" srcOrd="7" destOrd="0" parTransId="{75E38264-32C3-DB4D-B8BF-E7532122B1C9}" sibTransId="{3E383FDF-1988-1949-BE8F-C6090C28E14A}"/>
    <dgm:cxn modelId="{B5A27663-6712-294A-846E-3A5A5A29A094}" type="presOf" srcId="{D6C706F6-7457-FA49-A7C6-2BD7722A36E0}" destId="{C75F2AC8-5F13-2B40-BCB7-3BCCEFE37FDE}" srcOrd="0" destOrd="0" presId="urn:microsoft.com/office/officeart/2005/8/layout/default"/>
    <dgm:cxn modelId="{8269E563-BC2B-2A4C-9EE5-D55FF4BD2491}" type="presOf" srcId="{97A0C540-A1BF-DB47-A5F2-CBA9D5700EAA}" destId="{DE61A5BA-8503-6245-915A-CA30DA6798D7}" srcOrd="0" destOrd="0" presId="urn:microsoft.com/office/officeart/2005/8/layout/default"/>
    <dgm:cxn modelId="{526A3667-37A5-204F-999F-263B60D974F8}" type="presOf" srcId="{93E6E8B8-C8FA-4F41-A21F-7C48F0796B2C}" destId="{C2C67CBE-D23B-6142-863E-F391CDDF597A}" srcOrd="0" destOrd="0" presId="urn:microsoft.com/office/officeart/2005/8/layout/default"/>
    <dgm:cxn modelId="{148BAD8F-0F4B-BA46-A203-B6916CD401B5}" type="presOf" srcId="{1E431E80-104B-0445-B64D-1DF559A4FFE3}" destId="{A98E2E1F-9591-4C4F-BA9A-36121B999DCA}" srcOrd="0" destOrd="0" presId="urn:microsoft.com/office/officeart/2005/8/layout/default"/>
    <dgm:cxn modelId="{D5F1279E-0D21-E147-8192-0B7B8B2BA274}" type="presOf" srcId="{C1188520-F2F9-9547-B23F-3ADFF98EC9A8}" destId="{A64A290F-66A6-C94D-8E8A-CCEFFC01E482}" srcOrd="0" destOrd="0" presId="urn:microsoft.com/office/officeart/2005/8/layout/default"/>
    <dgm:cxn modelId="{62F9D1A6-A1B3-D14B-834C-051CA1723207}" type="presOf" srcId="{4EB1BAC2-0F22-7840-9D9A-364A5BA2E80C}" destId="{E1BB0D4B-8334-A44F-97CD-238A9A750028}" srcOrd="0" destOrd="0" presId="urn:microsoft.com/office/officeart/2005/8/layout/default"/>
    <dgm:cxn modelId="{7206EAB9-C5F4-9841-BC8F-78B7DFA9939D}" srcId="{10472823-7871-6042-85FC-02CCFFAFEC68}" destId="{97A0C540-A1BF-DB47-A5F2-CBA9D5700EAA}" srcOrd="8" destOrd="0" parTransId="{6A007FC2-7349-DF4E-AB9E-0D139C28696F}" sibTransId="{10A9BBEB-ED21-1149-94D5-817C35CFA0BC}"/>
    <dgm:cxn modelId="{31C1C5CB-0AAB-C94E-A94E-900850B56FDB}" srcId="{10472823-7871-6042-85FC-02CCFFAFEC68}" destId="{1E431E80-104B-0445-B64D-1DF559A4FFE3}" srcOrd="4" destOrd="0" parTransId="{97C7BF0A-B5B1-034B-8727-9E1E56A99BB3}" sibTransId="{1BC1A9AC-2D82-5D46-B017-6B0CD1F36A4C}"/>
    <dgm:cxn modelId="{E63C82D0-557E-E14D-8572-646D1BD92958}" type="presOf" srcId="{C496B3E1-16E8-BC4A-AAF4-6796A42FC1FD}" destId="{47B421E7-1A9B-F24A-AE6D-BA78587C24C9}" srcOrd="0" destOrd="0" presId="urn:microsoft.com/office/officeart/2005/8/layout/default"/>
    <dgm:cxn modelId="{E6F260D1-2A85-DE4D-891F-609F03E136A8}" srcId="{10472823-7871-6042-85FC-02CCFFAFEC68}" destId="{4EB1BAC2-0F22-7840-9D9A-364A5BA2E80C}" srcOrd="3" destOrd="0" parTransId="{88A19ED8-9165-FA40-993C-E1B456E70E51}" sibTransId="{46E7E1AC-7246-8E4D-98B7-87EBC7DCACE3}"/>
    <dgm:cxn modelId="{0452C5DF-1873-8844-A157-6FDD3F68527C}" srcId="{10472823-7871-6042-85FC-02CCFFAFEC68}" destId="{C496B3E1-16E8-BC4A-AAF4-6796A42FC1FD}" srcOrd="2" destOrd="0" parTransId="{41949FF4-BD89-804C-9FED-861108C4856E}" sibTransId="{0E87AB9D-F3D8-9F49-8390-83E3AF33C409}"/>
    <dgm:cxn modelId="{4B7386E0-A1C5-CF41-922D-4F044F4C4F89}" srcId="{10472823-7871-6042-85FC-02CCFFAFEC68}" destId="{C1188520-F2F9-9547-B23F-3ADFF98EC9A8}" srcOrd="6" destOrd="0" parTransId="{2967D19F-C862-C746-880C-B509D2E7D287}" sibTransId="{78A13FCA-2109-D947-87B2-B8C80E202D4A}"/>
    <dgm:cxn modelId="{955B66FD-5368-F745-A7C5-C9F60052AA2A}" type="presOf" srcId="{E27D7119-C0D6-C34A-B62A-581E1D492050}" destId="{97112E38-D227-EF49-A1A3-527A3820CDFC}" srcOrd="0" destOrd="0" presId="urn:microsoft.com/office/officeart/2005/8/layout/default"/>
    <dgm:cxn modelId="{293315BC-2CFB-7E49-9F9E-F98FD17E043C}" type="presParOf" srcId="{F58B89F1-3C83-CE4A-AC3F-1D71925D690D}" destId="{C75F2AC8-5F13-2B40-BCB7-3BCCEFE37FDE}" srcOrd="0" destOrd="0" presId="urn:microsoft.com/office/officeart/2005/8/layout/default"/>
    <dgm:cxn modelId="{2C1332C5-731A-6F4D-B05F-3732AB2DECA2}" type="presParOf" srcId="{F58B89F1-3C83-CE4A-AC3F-1D71925D690D}" destId="{0395F53D-B6DA-B545-8F16-C50F4F6C4DC1}" srcOrd="1" destOrd="0" presId="urn:microsoft.com/office/officeart/2005/8/layout/default"/>
    <dgm:cxn modelId="{31ED4FCC-7F23-C541-A9BB-A304D906E7CA}" type="presParOf" srcId="{F58B89F1-3C83-CE4A-AC3F-1D71925D690D}" destId="{C2C67CBE-D23B-6142-863E-F391CDDF597A}" srcOrd="2" destOrd="0" presId="urn:microsoft.com/office/officeart/2005/8/layout/default"/>
    <dgm:cxn modelId="{B7E41E03-BC72-D74A-992F-BAC235889131}" type="presParOf" srcId="{F58B89F1-3C83-CE4A-AC3F-1D71925D690D}" destId="{7EF5B467-B9ED-1A4C-BA39-3BD3AEDF1859}" srcOrd="3" destOrd="0" presId="urn:microsoft.com/office/officeart/2005/8/layout/default"/>
    <dgm:cxn modelId="{01F16605-A466-9F4C-ABEC-81A6144E92F2}" type="presParOf" srcId="{F58B89F1-3C83-CE4A-AC3F-1D71925D690D}" destId="{47B421E7-1A9B-F24A-AE6D-BA78587C24C9}" srcOrd="4" destOrd="0" presId="urn:microsoft.com/office/officeart/2005/8/layout/default"/>
    <dgm:cxn modelId="{654BAB43-E099-7847-A91D-4D917ED2865E}" type="presParOf" srcId="{F58B89F1-3C83-CE4A-AC3F-1D71925D690D}" destId="{E9A06618-2E5D-2049-BDD0-945E20424A4D}" srcOrd="5" destOrd="0" presId="urn:microsoft.com/office/officeart/2005/8/layout/default"/>
    <dgm:cxn modelId="{097687A6-90E2-2846-8116-52170250A537}" type="presParOf" srcId="{F58B89F1-3C83-CE4A-AC3F-1D71925D690D}" destId="{E1BB0D4B-8334-A44F-97CD-238A9A750028}" srcOrd="6" destOrd="0" presId="urn:microsoft.com/office/officeart/2005/8/layout/default"/>
    <dgm:cxn modelId="{5176CA0F-A291-E649-9779-D3B197D8F5E6}" type="presParOf" srcId="{F58B89F1-3C83-CE4A-AC3F-1D71925D690D}" destId="{96FC8752-2751-EC40-8331-0DD1734DC668}" srcOrd="7" destOrd="0" presId="urn:microsoft.com/office/officeart/2005/8/layout/default"/>
    <dgm:cxn modelId="{0008A085-E49D-D047-9533-67E96A237BDB}" type="presParOf" srcId="{F58B89F1-3C83-CE4A-AC3F-1D71925D690D}" destId="{A98E2E1F-9591-4C4F-BA9A-36121B999DCA}" srcOrd="8" destOrd="0" presId="urn:microsoft.com/office/officeart/2005/8/layout/default"/>
    <dgm:cxn modelId="{144DF390-C35B-F942-9BA9-2DC78C4772C4}" type="presParOf" srcId="{F58B89F1-3C83-CE4A-AC3F-1D71925D690D}" destId="{F18AE2C2-56BE-F349-8C4D-240728878877}" srcOrd="9" destOrd="0" presId="urn:microsoft.com/office/officeart/2005/8/layout/default"/>
    <dgm:cxn modelId="{E47D3364-6597-3942-B856-0ED000958E94}" type="presParOf" srcId="{F58B89F1-3C83-CE4A-AC3F-1D71925D690D}" destId="{97112E38-D227-EF49-A1A3-527A3820CDFC}" srcOrd="10" destOrd="0" presId="urn:microsoft.com/office/officeart/2005/8/layout/default"/>
    <dgm:cxn modelId="{74E309F7-C7C9-6E4C-BE8D-A2CE81CE302B}" type="presParOf" srcId="{F58B89F1-3C83-CE4A-AC3F-1D71925D690D}" destId="{8E70BF44-915D-7043-BADF-3B6A02597AFF}" srcOrd="11" destOrd="0" presId="urn:microsoft.com/office/officeart/2005/8/layout/default"/>
    <dgm:cxn modelId="{BDD8EC86-8454-084D-B347-A31B4E9E9CF8}" type="presParOf" srcId="{F58B89F1-3C83-CE4A-AC3F-1D71925D690D}" destId="{A64A290F-66A6-C94D-8E8A-CCEFFC01E482}" srcOrd="12" destOrd="0" presId="urn:microsoft.com/office/officeart/2005/8/layout/default"/>
    <dgm:cxn modelId="{AD26B5BD-E8ED-EC40-9D1E-CD9EAC7C3CD8}" type="presParOf" srcId="{F58B89F1-3C83-CE4A-AC3F-1D71925D690D}" destId="{B7A8EB0C-01DA-2C44-8BE3-DB96D3BDD6E4}" srcOrd="13" destOrd="0" presId="urn:microsoft.com/office/officeart/2005/8/layout/default"/>
    <dgm:cxn modelId="{720E6E07-E2B5-504D-A61E-2213A259A94D}" type="presParOf" srcId="{F58B89F1-3C83-CE4A-AC3F-1D71925D690D}" destId="{8032B056-9799-6B4D-87C1-6084D1B311E2}" srcOrd="14" destOrd="0" presId="urn:microsoft.com/office/officeart/2005/8/layout/default"/>
    <dgm:cxn modelId="{19ECBC9F-E4A2-544C-BCD1-E5A7C50483A4}" type="presParOf" srcId="{F58B89F1-3C83-CE4A-AC3F-1D71925D690D}" destId="{0D0A3496-A020-7F42-9629-7423A4BEB6A9}" srcOrd="15" destOrd="0" presId="urn:microsoft.com/office/officeart/2005/8/layout/default"/>
    <dgm:cxn modelId="{4B3384C6-B621-D94D-B57C-3CD7012892B6}" type="presParOf" srcId="{F58B89F1-3C83-CE4A-AC3F-1D71925D690D}" destId="{DE61A5BA-8503-6245-915A-CA30DA6798D7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472823-7871-6042-85FC-02CCFFAFEC68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C706F6-7457-FA49-A7C6-2BD7722A36E0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600" b="1" dirty="0">
              <a:latin typeface="Calibri" panose="020F0502020204030204" pitchFamily="34" charset="0"/>
              <a:cs typeface="Calibri" panose="020F0502020204030204" pitchFamily="34" charset="0"/>
            </a:rPr>
            <a:t>Greeting at the door every day</a:t>
          </a:r>
        </a:p>
      </dgm:t>
    </dgm:pt>
    <dgm:pt modelId="{71E6E799-A560-D447-81E1-E7C9780EEEAE}" type="parTrans" cxnId="{9CE78904-5655-9F4D-B5CD-803A8B2802F1}">
      <dgm:prSet/>
      <dgm:spPr/>
      <dgm:t>
        <a:bodyPr/>
        <a:lstStyle/>
        <a:p>
          <a:endParaRPr lang="en-US" sz="16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5C6B547-FB1C-F74C-994F-0F2DB82EED4D}" type="sibTrans" cxnId="{9CE78904-5655-9F4D-B5CD-803A8B2802F1}">
      <dgm:prSet/>
      <dgm:spPr/>
      <dgm:t>
        <a:bodyPr/>
        <a:lstStyle/>
        <a:p>
          <a:endParaRPr lang="en-US" sz="16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3E6E8B8-C8FA-4F41-A21F-7C48F0796B2C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600" b="1" dirty="0">
              <a:latin typeface="Calibri" panose="020F0502020204030204" pitchFamily="34" charset="0"/>
              <a:cs typeface="Calibri" panose="020F0502020204030204" pitchFamily="34" charset="0"/>
            </a:rPr>
            <a:t>Morning check-in call or conversation</a:t>
          </a:r>
        </a:p>
      </dgm:t>
    </dgm:pt>
    <dgm:pt modelId="{FB76FA5F-433A-274D-A4E0-CEC064E19BD4}" type="parTrans" cxnId="{74E89A11-4844-4E49-ADF4-0EE012B17ED4}">
      <dgm:prSet/>
      <dgm:spPr/>
      <dgm:t>
        <a:bodyPr/>
        <a:lstStyle/>
        <a:p>
          <a:endParaRPr lang="en-US" sz="16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2BB9A68-9C15-EC46-ADA8-FC3192B74C89}" type="sibTrans" cxnId="{74E89A11-4844-4E49-ADF4-0EE012B17ED4}">
      <dgm:prSet/>
      <dgm:spPr/>
      <dgm:t>
        <a:bodyPr/>
        <a:lstStyle/>
        <a:p>
          <a:endParaRPr lang="en-US" sz="16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496B3E1-16E8-BC4A-AAF4-6796A42FC1FD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600" b="1" dirty="0">
              <a:latin typeface="Calibri" panose="020F0502020204030204" pitchFamily="34" charset="0"/>
              <a:cs typeface="Calibri" panose="020F0502020204030204" pitchFamily="34" charset="0"/>
            </a:rPr>
            <a:t>Daily personal connection</a:t>
          </a:r>
        </a:p>
      </dgm:t>
    </dgm:pt>
    <dgm:pt modelId="{41949FF4-BD89-804C-9FED-861108C4856E}" type="parTrans" cxnId="{0452C5DF-1873-8844-A157-6FDD3F68527C}">
      <dgm:prSet/>
      <dgm:spPr/>
      <dgm:t>
        <a:bodyPr/>
        <a:lstStyle/>
        <a:p>
          <a:endParaRPr lang="en-US" sz="16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E87AB9D-F3D8-9F49-8390-83E3AF33C409}" type="sibTrans" cxnId="{0452C5DF-1873-8844-A157-6FDD3F68527C}">
      <dgm:prSet/>
      <dgm:spPr/>
      <dgm:t>
        <a:bodyPr/>
        <a:lstStyle/>
        <a:p>
          <a:endParaRPr lang="en-US" sz="16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EB1BAC2-0F22-7840-9D9A-364A5BA2E80C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600" b="1" dirty="0">
              <a:latin typeface="Calibri" panose="020F0502020204030204" pitchFamily="34" charset="0"/>
              <a:cs typeface="Calibri" panose="020F0502020204030204" pitchFamily="34" charset="0"/>
            </a:rPr>
            <a:t>Home outreach (with positive parent-student relationship)</a:t>
          </a:r>
        </a:p>
      </dgm:t>
    </dgm:pt>
    <dgm:pt modelId="{88A19ED8-9165-FA40-993C-E1B456E70E51}" type="parTrans" cxnId="{E6F260D1-2A85-DE4D-891F-609F03E136A8}">
      <dgm:prSet/>
      <dgm:spPr/>
      <dgm:t>
        <a:bodyPr/>
        <a:lstStyle/>
        <a:p>
          <a:endParaRPr lang="en-US" sz="16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6E7E1AC-7246-8E4D-98B7-87EBC7DCACE3}" type="sibTrans" cxnId="{E6F260D1-2A85-DE4D-891F-609F03E136A8}">
      <dgm:prSet/>
      <dgm:spPr/>
      <dgm:t>
        <a:bodyPr/>
        <a:lstStyle/>
        <a:p>
          <a:endParaRPr lang="en-US" sz="16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E431E80-104B-0445-B64D-1DF559A4FFE3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600" b="1" dirty="0">
              <a:latin typeface="Calibri" panose="020F0502020204030204" pitchFamily="34" charset="0"/>
              <a:cs typeface="Calibri" panose="020F0502020204030204" pitchFamily="34" charset="0"/>
            </a:rPr>
            <a:t>Conversation about effects on graduation</a:t>
          </a:r>
        </a:p>
      </dgm:t>
    </dgm:pt>
    <dgm:pt modelId="{97C7BF0A-B5B1-034B-8727-9E1E56A99BB3}" type="parTrans" cxnId="{31C1C5CB-0AAB-C94E-A94E-900850B56FDB}">
      <dgm:prSet/>
      <dgm:spPr/>
      <dgm:t>
        <a:bodyPr/>
        <a:lstStyle/>
        <a:p>
          <a:endParaRPr lang="en-US" sz="16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BC1A9AC-2D82-5D46-B017-6B0CD1F36A4C}" type="sibTrans" cxnId="{31C1C5CB-0AAB-C94E-A94E-900850B56FDB}">
      <dgm:prSet/>
      <dgm:spPr/>
      <dgm:t>
        <a:bodyPr/>
        <a:lstStyle/>
        <a:p>
          <a:endParaRPr lang="en-US" sz="16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27D7119-C0D6-C34A-B62A-581E1D492050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600" b="1" dirty="0">
              <a:latin typeface="Calibri" panose="020F0502020204030204" pitchFamily="34" charset="0"/>
              <a:cs typeface="Calibri" panose="020F0502020204030204" pitchFamily="34" charset="0"/>
            </a:rPr>
            <a:t>Meaningful feedback</a:t>
          </a:r>
        </a:p>
      </dgm:t>
    </dgm:pt>
    <dgm:pt modelId="{DA40DA5E-C4E7-EB48-857C-E39709B509A7}" type="parTrans" cxnId="{996C9805-1393-B247-8003-E01389B3131B}">
      <dgm:prSet/>
      <dgm:spPr/>
      <dgm:t>
        <a:bodyPr/>
        <a:lstStyle/>
        <a:p>
          <a:endParaRPr lang="en-US" sz="16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D77D26C-1214-2A48-AADF-206F89BC9515}" type="sibTrans" cxnId="{996C9805-1393-B247-8003-E01389B3131B}">
      <dgm:prSet/>
      <dgm:spPr/>
      <dgm:t>
        <a:bodyPr/>
        <a:lstStyle/>
        <a:p>
          <a:endParaRPr lang="en-US" sz="16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1188520-F2F9-9547-B23F-3ADFF98EC9A8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600" b="1" dirty="0">
              <a:latin typeface="Calibri" panose="020F0502020204030204" pitchFamily="34" charset="0"/>
              <a:cs typeface="Calibri" panose="020F0502020204030204" pitchFamily="34" charset="0"/>
            </a:rPr>
            <a:t>Future-oriented discussions</a:t>
          </a:r>
        </a:p>
      </dgm:t>
    </dgm:pt>
    <dgm:pt modelId="{2967D19F-C862-C746-880C-B509D2E7D287}" type="parTrans" cxnId="{4B7386E0-A1C5-CF41-922D-4F044F4C4F89}">
      <dgm:prSet/>
      <dgm:spPr/>
      <dgm:t>
        <a:bodyPr/>
        <a:lstStyle/>
        <a:p>
          <a:endParaRPr lang="en-US" sz="16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8A13FCA-2109-D947-87B2-B8C80E202D4A}" type="sibTrans" cxnId="{4B7386E0-A1C5-CF41-922D-4F044F4C4F89}">
      <dgm:prSet/>
      <dgm:spPr/>
      <dgm:t>
        <a:bodyPr/>
        <a:lstStyle/>
        <a:p>
          <a:endParaRPr lang="en-US" sz="16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5498C9B-9BB1-2548-AE6E-28D8D2AD2423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600" b="1" dirty="0">
              <a:latin typeface="Calibri" panose="020F0502020204030204" pitchFamily="34" charset="0"/>
              <a:cs typeface="Calibri" panose="020F0502020204030204" pitchFamily="34" charset="0"/>
            </a:rPr>
            <a:t>Peer or extracurricular connections outside of class</a:t>
          </a:r>
        </a:p>
      </dgm:t>
    </dgm:pt>
    <dgm:pt modelId="{75E38264-32C3-DB4D-B8BF-E7532122B1C9}" type="parTrans" cxnId="{D4BA4053-2E92-6C45-BCD0-FACF1EACFE13}">
      <dgm:prSet/>
      <dgm:spPr/>
      <dgm:t>
        <a:bodyPr/>
        <a:lstStyle/>
        <a:p>
          <a:endParaRPr lang="en-US" sz="16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E383FDF-1988-1949-BE8F-C6090C28E14A}" type="sibTrans" cxnId="{D4BA4053-2E92-6C45-BCD0-FACF1EACFE13}">
      <dgm:prSet/>
      <dgm:spPr/>
      <dgm:t>
        <a:bodyPr/>
        <a:lstStyle/>
        <a:p>
          <a:endParaRPr lang="en-US" sz="16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7A0C540-A1BF-DB47-A5F2-CBA9D5700EAA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600" b="1" dirty="0">
              <a:latin typeface="Calibri" panose="020F0502020204030204" pitchFamily="34" charset="0"/>
              <a:cs typeface="Calibri" panose="020F0502020204030204" pitchFamily="34" charset="0"/>
            </a:rPr>
            <a:t>Noticing patterns together</a:t>
          </a:r>
        </a:p>
      </dgm:t>
    </dgm:pt>
    <dgm:pt modelId="{6A007FC2-7349-DF4E-AB9E-0D139C28696F}" type="parTrans" cxnId="{7206EAB9-C5F4-9841-BC8F-78B7DFA9939D}">
      <dgm:prSet/>
      <dgm:spPr/>
      <dgm:t>
        <a:bodyPr/>
        <a:lstStyle/>
        <a:p>
          <a:endParaRPr lang="en-US" sz="16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0A9BBEB-ED21-1149-94D5-817C35CFA0BC}" type="sibTrans" cxnId="{7206EAB9-C5F4-9841-BC8F-78B7DFA9939D}">
      <dgm:prSet/>
      <dgm:spPr/>
      <dgm:t>
        <a:bodyPr/>
        <a:lstStyle/>
        <a:p>
          <a:endParaRPr lang="en-US" sz="16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58B89F1-3C83-CE4A-AC3F-1D71925D690D}" type="pres">
      <dgm:prSet presAssocID="{10472823-7871-6042-85FC-02CCFFAFEC68}" presName="diagram" presStyleCnt="0">
        <dgm:presLayoutVars>
          <dgm:dir/>
          <dgm:resizeHandles val="exact"/>
        </dgm:presLayoutVars>
      </dgm:prSet>
      <dgm:spPr/>
    </dgm:pt>
    <dgm:pt modelId="{C75F2AC8-5F13-2B40-BCB7-3BCCEFE37FDE}" type="pres">
      <dgm:prSet presAssocID="{D6C706F6-7457-FA49-A7C6-2BD7722A36E0}" presName="node" presStyleLbl="node1" presStyleIdx="0" presStyleCnt="9">
        <dgm:presLayoutVars>
          <dgm:bulletEnabled val="1"/>
        </dgm:presLayoutVars>
      </dgm:prSet>
      <dgm:spPr/>
    </dgm:pt>
    <dgm:pt modelId="{0395F53D-B6DA-B545-8F16-C50F4F6C4DC1}" type="pres">
      <dgm:prSet presAssocID="{35C6B547-FB1C-F74C-994F-0F2DB82EED4D}" presName="sibTrans" presStyleCnt="0"/>
      <dgm:spPr/>
    </dgm:pt>
    <dgm:pt modelId="{C2C67CBE-D23B-6142-863E-F391CDDF597A}" type="pres">
      <dgm:prSet presAssocID="{93E6E8B8-C8FA-4F41-A21F-7C48F0796B2C}" presName="node" presStyleLbl="node1" presStyleIdx="1" presStyleCnt="9">
        <dgm:presLayoutVars>
          <dgm:bulletEnabled val="1"/>
        </dgm:presLayoutVars>
      </dgm:prSet>
      <dgm:spPr/>
    </dgm:pt>
    <dgm:pt modelId="{7EF5B467-B9ED-1A4C-BA39-3BD3AEDF1859}" type="pres">
      <dgm:prSet presAssocID="{02BB9A68-9C15-EC46-ADA8-FC3192B74C89}" presName="sibTrans" presStyleCnt="0"/>
      <dgm:spPr/>
    </dgm:pt>
    <dgm:pt modelId="{47B421E7-1A9B-F24A-AE6D-BA78587C24C9}" type="pres">
      <dgm:prSet presAssocID="{C496B3E1-16E8-BC4A-AAF4-6796A42FC1FD}" presName="node" presStyleLbl="node1" presStyleIdx="2" presStyleCnt="9">
        <dgm:presLayoutVars>
          <dgm:bulletEnabled val="1"/>
        </dgm:presLayoutVars>
      </dgm:prSet>
      <dgm:spPr/>
    </dgm:pt>
    <dgm:pt modelId="{E9A06618-2E5D-2049-BDD0-945E20424A4D}" type="pres">
      <dgm:prSet presAssocID="{0E87AB9D-F3D8-9F49-8390-83E3AF33C409}" presName="sibTrans" presStyleCnt="0"/>
      <dgm:spPr/>
    </dgm:pt>
    <dgm:pt modelId="{E1BB0D4B-8334-A44F-97CD-238A9A750028}" type="pres">
      <dgm:prSet presAssocID="{4EB1BAC2-0F22-7840-9D9A-364A5BA2E80C}" presName="node" presStyleLbl="node1" presStyleIdx="3" presStyleCnt="9">
        <dgm:presLayoutVars>
          <dgm:bulletEnabled val="1"/>
        </dgm:presLayoutVars>
      </dgm:prSet>
      <dgm:spPr/>
    </dgm:pt>
    <dgm:pt modelId="{96FC8752-2751-EC40-8331-0DD1734DC668}" type="pres">
      <dgm:prSet presAssocID="{46E7E1AC-7246-8E4D-98B7-87EBC7DCACE3}" presName="sibTrans" presStyleCnt="0"/>
      <dgm:spPr/>
    </dgm:pt>
    <dgm:pt modelId="{A98E2E1F-9591-4C4F-BA9A-36121B999DCA}" type="pres">
      <dgm:prSet presAssocID="{1E431E80-104B-0445-B64D-1DF559A4FFE3}" presName="node" presStyleLbl="node1" presStyleIdx="4" presStyleCnt="9">
        <dgm:presLayoutVars>
          <dgm:bulletEnabled val="1"/>
        </dgm:presLayoutVars>
      </dgm:prSet>
      <dgm:spPr/>
    </dgm:pt>
    <dgm:pt modelId="{F18AE2C2-56BE-F349-8C4D-240728878877}" type="pres">
      <dgm:prSet presAssocID="{1BC1A9AC-2D82-5D46-B017-6B0CD1F36A4C}" presName="sibTrans" presStyleCnt="0"/>
      <dgm:spPr/>
    </dgm:pt>
    <dgm:pt modelId="{97112E38-D227-EF49-A1A3-527A3820CDFC}" type="pres">
      <dgm:prSet presAssocID="{E27D7119-C0D6-C34A-B62A-581E1D492050}" presName="node" presStyleLbl="node1" presStyleIdx="5" presStyleCnt="9">
        <dgm:presLayoutVars>
          <dgm:bulletEnabled val="1"/>
        </dgm:presLayoutVars>
      </dgm:prSet>
      <dgm:spPr/>
    </dgm:pt>
    <dgm:pt modelId="{8E70BF44-915D-7043-BADF-3B6A02597AFF}" type="pres">
      <dgm:prSet presAssocID="{CD77D26C-1214-2A48-AADF-206F89BC9515}" presName="sibTrans" presStyleCnt="0"/>
      <dgm:spPr/>
    </dgm:pt>
    <dgm:pt modelId="{A64A290F-66A6-C94D-8E8A-CCEFFC01E482}" type="pres">
      <dgm:prSet presAssocID="{C1188520-F2F9-9547-B23F-3ADFF98EC9A8}" presName="node" presStyleLbl="node1" presStyleIdx="6" presStyleCnt="9">
        <dgm:presLayoutVars>
          <dgm:bulletEnabled val="1"/>
        </dgm:presLayoutVars>
      </dgm:prSet>
      <dgm:spPr/>
    </dgm:pt>
    <dgm:pt modelId="{B7A8EB0C-01DA-2C44-8BE3-DB96D3BDD6E4}" type="pres">
      <dgm:prSet presAssocID="{78A13FCA-2109-D947-87B2-B8C80E202D4A}" presName="sibTrans" presStyleCnt="0"/>
      <dgm:spPr/>
    </dgm:pt>
    <dgm:pt modelId="{8032B056-9799-6B4D-87C1-6084D1B311E2}" type="pres">
      <dgm:prSet presAssocID="{05498C9B-9BB1-2548-AE6E-28D8D2AD2423}" presName="node" presStyleLbl="node1" presStyleIdx="7" presStyleCnt="9">
        <dgm:presLayoutVars>
          <dgm:bulletEnabled val="1"/>
        </dgm:presLayoutVars>
      </dgm:prSet>
      <dgm:spPr/>
    </dgm:pt>
    <dgm:pt modelId="{0D0A3496-A020-7F42-9629-7423A4BEB6A9}" type="pres">
      <dgm:prSet presAssocID="{3E383FDF-1988-1949-BE8F-C6090C28E14A}" presName="sibTrans" presStyleCnt="0"/>
      <dgm:spPr/>
    </dgm:pt>
    <dgm:pt modelId="{DE61A5BA-8503-6245-915A-CA30DA6798D7}" type="pres">
      <dgm:prSet presAssocID="{97A0C540-A1BF-DB47-A5F2-CBA9D5700EAA}" presName="node" presStyleLbl="node1" presStyleIdx="8" presStyleCnt="9">
        <dgm:presLayoutVars>
          <dgm:bulletEnabled val="1"/>
        </dgm:presLayoutVars>
      </dgm:prSet>
      <dgm:spPr/>
    </dgm:pt>
  </dgm:ptLst>
  <dgm:cxnLst>
    <dgm:cxn modelId="{9CE78904-5655-9F4D-B5CD-803A8B2802F1}" srcId="{10472823-7871-6042-85FC-02CCFFAFEC68}" destId="{D6C706F6-7457-FA49-A7C6-2BD7722A36E0}" srcOrd="0" destOrd="0" parTransId="{71E6E799-A560-D447-81E1-E7C9780EEEAE}" sibTransId="{35C6B547-FB1C-F74C-994F-0F2DB82EED4D}"/>
    <dgm:cxn modelId="{996C9805-1393-B247-8003-E01389B3131B}" srcId="{10472823-7871-6042-85FC-02CCFFAFEC68}" destId="{E27D7119-C0D6-C34A-B62A-581E1D492050}" srcOrd="5" destOrd="0" parTransId="{DA40DA5E-C4E7-EB48-857C-E39709B509A7}" sibTransId="{CD77D26C-1214-2A48-AADF-206F89BC9515}"/>
    <dgm:cxn modelId="{C59A710B-858E-6B4D-B658-61445A7B73F1}" type="presOf" srcId="{05498C9B-9BB1-2548-AE6E-28D8D2AD2423}" destId="{8032B056-9799-6B4D-87C1-6084D1B311E2}" srcOrd="0" destOrd="0" presId="urn:microsoft.com/office/officeart/2005/8/layout/default"/>
    <dgm:cxn modelId="{74E89A11-4844-4E49-ADF4-0EE012B17ED4}" srcId="{10472823-7871-6042-85FC-02CCFFAFEC68}" destId="{93E6E8B8-C8FA-4F41-A21F-7C48F0796B2C}" srcOrd="1" destOrd="0" parTransId="{FB76FA5F-433A-274D-A4E0-CEC064E19BD4}" sibTransId="{02BB9A68-9C15-EC46-ADA8-FC3192B74C89}"/>
    <dgm:cxn modelId="{3EC03E33-8DC3-FB41-9791-A856A8E1CAC2}" type="presOf" srcId="{10472823-7871-6042-85FC-02CCFFAFEC68}" destId="{F58B89F1-3C83-CE4A-AC3F-1D71925D690D}" srcOrd="0" destOrd="0" presId="urn:microsoft.com/office/officeart/2005/8/layout/default"/>
    <dgm:cxn modelId="{D4BA4053-2E92-6C45-BCD0-FACF1EACFE13}" srcId="{10472823-7871-6042-85FC-02CCFFAFEC68}" destId="{05498C9B-9BB1-2548-AE6E-28D8D2AD2423}" srcOrd="7" destOrd="0" parTransId="{75E38264-32C3-DB4D-B8BF-E7532122B1C9}" sibTransId="{3E383FDF-1988-1949-BE8F-C6090C28E14A}"/>
    <dgm:cxn modelId="{B5A27663-6712-294A-846E-3A5A5A29A094}" type="presOf" srcId="{D6C706F6-7457-FA49-A7C6-2BD7722A36E0}" destId="{C75F2AC8-5F13-2B40-BCB7-3BCCEFE37FDE}" srcOrd="0" destOrd="0" presId="urn:microsoft.com/office/officeart/2005/8/layout/default"/>
    <dgm:cxn modelId="{8269E563-BC2B-2A4C-9EE5-D55FF4BD2491}" type="presOf" srcId="{97A0C540-A1BF-DB47-A5F2-CBA9D5700EAA}" destId="{DE61A5BA-8503-6245-915A-CA30DA6798D7}" srcOrd="0" destOrd="0" presId="urn:microsoft.com/office/officeart/2005/8/layout/default"/>
    <dgm:cxn modelId="{526A3667-37A5-204F-999F-263B60D974F8}" type="presOf" srcId="{93E6E8B8-C8FA-4F41-A21F-7C48F0796B2C}" destId="{C2C67CBE-D23B-6142-863E-F391CDDF597A}" srcOrd="0" destOrd="0" presId="urn:microsoft.com/office/officeart/2005/8/layout/default"/>
    <dgm:cxn modelId="{148BAD8F-0F4B-BA46-A203-B6916CD401B5}" type="presOf" srcId="{1E431E80-104B-0445-B64D-1DF559A4FFE3}" destId="{A98E2E1F-9591-4C4F-BA9A-36121B999DCA}" srcOrd="0" destOrd="0" presId="urn:microsoft.com/office/officeart/2005/8/layout/default"/>
    <dgm:cxn modelId="{D5F1279E-0D21-E147-8192-0B7B8B2BA274}" type="presOf" srcId="{C1188520-F2F9-9547-B23F-3ADFF98EC9A8}" destId="{A64A290F-66A6-C94D-8E8A-CCEFFC01E482}" srcOrd="0" destOrd="0" presId="urn:microsoft.com/office/officeart/2005/8/layout/default"/>
    <dgm:cxn modelId="{62F9D1A6-A1B3-D14B-834C-051CA1723207}" type="presOf" srcId="{4EB1BAC2-0F22-7840-9D9A-364A5BA2E80C}" destId="{E1BB0D4B-8334-A44F-97CD-238A9A750028}" srcOrd="0" destOrd="0" presId="urn:microsoft.com/office/officeart/2005/8/layout/default"/>
    <dgm:cxn modelId="{7206EAB9-C5F4-9841-BC8F-78B7DFA9939D}" srcId="{10472823-7871-6042-85FC-02CCFFAFEC68}" destId="{97A0C540-A1BF-DB47-A5F2-CBA9D5700EAA}" srcOrd="8" destOrd="0" parTransId="{6A007FC2-7349-DF4E-AB9E-0D139C28696F}" sibTransId="{10A9BBEB-ED21-1149-94D5-817C35CFA0BC}"/>
    <dgm:cxn modelId="{31C1C5CB-0AAB-C94E-A94E-900850B56FDB}" srcId="{10472823-7871-6042-85FC-02CCFFAFEC68}" destId="{1E431E80-104B-0445-B64D-1DF559A4FFE3}" srcOrd="4" destOrd="0" parTransId="{97C7BF0A-B5B1-034B-8727-9E1E56A99BB3}" sibTransId="{1BC1A9AC-2D82-5D46-B017-6B0CD1F36A4C}"/>
    <dgm:cxn modelId="{E63C82D0-557E-E14D-8572-646D1BD92958}" type="presOf" srcId="{C496B3E1-16E8-BC4A-AAF4-6796A42FC1FD}" destId="{47B421E7-1A9B-F24A-AE6D-BA78587C24C9}" srcOrd="0" destOrd="0" presId="urn:microsoft.com/office/officeart/2005/8/layout/default"/>
    <dgm:cxn modelId="{E6F260D1-2A85-DE4D-891F-609F03E136A8}" srcId="{10472823-7871-6042-85FC-02CCFFAFEC68}" destId="{4EB1BAC2-0F22-7840-9D9A-364A5BA2E80C}" srcOrd="3" destOrd="0" parTransId="{88A19ED8-9165-FA40-993C-E1B456E70E51}" sibTransId="{46E7E1AC-7246-8E4D-98B7-87EBC7DCACE3}"/>
    <dgm:cxn modelId="{0452C5DF-1873-8844-A157-6FDD3F68527C}" srcId="{10472823-7871-6042-85FC-02CCFFAFEC68}" destId="{C496B3E1-16E8-BC4A-AAF4-6796A42FC1FD}" srcOrd="2" destOrd="0" parTransId="{41949FF4-BD89-804C-9FED-861108C4856E}" sibTransId="{0E87AB9D-F3D8-9F49-8390-83E3AF33C409}"/>
    <dgm:cxn modelId="{4B7386E0-A1C5-CF41-922D-4F044F4C4F89}" srcId="{10472823-7871-6042-85FC-02CCFFAFEC68}" destId="{C1188520-F2F9-9547-B23F-3ADFF98EC9A8}" srcOrd="6" destOrd="0" parTransId="{2967D19F-C862-C746-880C-B509D2E7D287}" sibTransId="{78A13FCA-2109-D947-87B2-B8C80E202D4A}"/>
    <dgm:cxn modelId="{955B66FD-5368-F745-A7C5-C9F60052AA2A}" type="presOf" srcId="{E27D7119-C0D6-C34A-B62A-581E1D492050}" destId="{97112E38-D227-EF49-A1A3-527A3820CDFC}" srcOrd="0" destOrd="0" presId="urn:microsoft.com/office/officeart/2005/8/layout/default"/>
    <dgm:cxn modelId="{293315BC-2CFB-7E49-9F9E-F98FD17E043C}" type="presParOf" srcId="{F58B89F1-3C83-CE4A-AC3F-1D71925D690D}" destId="{C75F2AC8-5F13-2B40-BCB7-3BCCEFE37FDE}" srcOrd="0" destOrd="0" presId="urn:microsoft.com/office/officeart/2005/8/layout/default"/>
    <dgm:cxn modelId="{2C1332C5-731A-6F4D-B05F-3732AB2DECA2}" type="presParOf" srcId="{F58B89F1-3C83-CE4A-AC3F-1D71925D690D}" destId="{0395F53D-B6DA-B545-8F16-C50F4F6C4DC1}" srcOrd="1" destOrd="0" presId="urn:microsoft.com/office/officeart/2005/8/layout/default"/>
    <dgm:cxn modelId="{31ED4FCC-7F23-C541-A9BB-A304D906E7CA}" type="presParOf" srcId="{F58B89F1-3C83-CE4A-AC3F-1D71925D690D}" destId="{C2C67CBE-D23B-6142-863E-F391CDDF597A}" srcOrd="2" destOrd="0" presId="urn:microsoft.com/office/officeart/2005/8/layout/default"/>
    <dgm:cxn modelId="{B7E41E03-BC72-D74A-992F-BAC235889131}" type="presParOf" srcId="{F58B89F1-3C83-CE4A-AC3F-1D71925D690D}" destId="{7EF5B467-B9ED-1A4C-BA39-3BD3AEDF1859}" srcOrd="3" destOrd="0" presId="urn:microsoft.com/office/officeart/2005/8/layout/default"/>
    <dgm:cxn modelId="{01F16605-A466-9F4C-ABEC-81A6144E92F2}" type="presParOf" srcId="{F58B89F1-3C83-CE4A-AC3F-1D71925D690D}" destId="{47B421E7-1A9B-F24A-AE6D-BA78587C24C9}" srcOrd="4" destOrd="0" presId="urn:microsoft.com/office/officeart/2005/8/layout/default"/>
    <dgm:cxn modelId="{654BAB43-E099-7847-A91D-4D917ED2865E}" type="presParOf" srcId="{F58B89F1-3C83-CE4A-AC3F-1D71925D690D}" destId="{E9A06618-2E5D-2049-BDD0-945E20424A4D}" srcOrd="5" destOrd="0" presId="urn:microsoft.com/office/officeart/2005/8/layout/default"/>
    <dgm:cxn modelId="{097687A6-90E2-2846-8116-52170250A537}" type="presParOf" srcId="{F58B89F1-3C83-CE4A-AC3F-1D71925D690D}" destId="{E1BB0D4B-8334-A44F-97CD-238A9A750028}" srcOrd="6" destOrd="0" presId="urn:microsoft.com/office/officeart/2005/8/layout/default"/>
    <dgm:cxn modelId="{5176CA0F-A291-E649-9779-D3B197D8F5E6}" type="presParOf" srcId="{F58B89F1-3C83-CE4A-AC3F-1D71925D690D}" destId="{96FC8752-2751-EC40-8331-0DD1734DC668}" srcOrd="7" destOrd="0" presId="urn:microsoft.com/office/officeart/2005/8/layout/default"/>
    <dgm:cxn modelId="{0008A085-E49D-D047-9533-67E96A237BDB}" type="presParOf" srcId="{F58B89F1-3C83-CE4A-AC3F-1D71925D690D}" destId="{A98E2E1F-9591-4C4F-BA9A-36121B999DCA}" srcOrd="8" destOrd="0" presId="urn:microsoft.com/office/officeart/2005/8/layout/default"/>
    <dgm:cxn modelId="{144DF390-C35B-F942-9BA9-2DC78C4772C4}" type="presParOf" srcId="{F58B89F1-3C83-CE4A-AC3F-1D71925D690D}" destId="{F18AE2C2-56BE-F349-8C4D-240728878877}" srcOrd="9" destOrd="0" presId="urn:microsoft.com/office/officeart/2005/8/layout/default"/>
    <dgm:cxn modelId="{E47D3364-6597-3942-B856-0ED000958E94}" type="presParOf" srcId="{F58B89F1-3C83-CE4A-AC3F-1D71925D690D}" destId="{97112E38-D227-EF49-A1A3-527A3820CDFC}" srcOrd="10" destOrd="0" presId="urn:microsoft.com/office/officeart/2005/8/layout/default"/>
    <dgm:cxn modelId="{74E309F7-C7C9-6E4C-BE8D-A2CE81CE302B}" type="presParOf" srcId="{F58B89F1-3C83-CE4A-AC3F-1D71925D690D}" destId="{8E70BF44-915D-7043-BADF-3B6A02597AFF}" srcOrd="11" destOrd="0" presId="urn:microsoft.com/office/officeart/2005/8/layout/default"/>
    <dgm:cxn modelId="{BDD8EC86-8454-084D-B347-A31B4E9E9CF8}" type="presParOf" srcId="{F58B89F1-3C83-CE4A-AC3F-1D71925D690D}" destId="{A64A290F-66A6-C94D-8E8A-CCEFFC01E482}" srcOrd="12" destOrd="0" presId="urn:microsoft.com/office/officeart/2005/8/layout/default"/>
    <dgm:cxn modelId="{AD26B5BD-E8ED-EC40-9D1E-CD9EAC7C3CD8}" type="presParOf" srcId="{F58B89F1-3C83-CE4A-AC3F-1D71925D690D}" destId="{B7A8EB0C-01DA-2C44-8BE3-DB96D3BDD6E4}" srcOrd="13" destOrd="0" presId="urn:microsoft.com/office/officeart/2005/8/layout/default"/>
    <dgm:cxn modelId="{720E6E07-E2B5-504D-A61E-2213A259A94D}" type="presParOf" srcId="{F58B89F1-3C83-CE4A-AC3F-1D71925D690D}" destId="{8032B056-9799-6B4D-87C1-6084D1B311E2}" srcOrd="14" destOrd="0" presId="urn:microsoft.com/office/officeart/2005/8/layout/default"/>
    <dgm:cxn modelId="{19ECBC9F-E4A2-544C-BCD1-E5A7C50483A4}" type="presParOf" srcId="{F58B89F1-3C83-CE4A-AC3F-1D71925D690D}" destId="{0D0A3496-A020-7F42-9629-7423A4BEB6A9}" srcOrd="15" destOrd="0" presId="urn:microsoft.com/office/officeart/2005/8/layout/default"/>
    <dgm:cxn modelId="{4B3384C6-B621-D94D-B57C-3CD7012892B6}" type="presParOf" srcId="{F58B89F1-3C83-CE4A-AC3F-1D71925D690D}" destId="{DE61A5BA-8503-6245-915A-CA30DA6798D7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472823-7871-6042-85FC-02CCFFAFEC68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C706F6-7457-FA49-A7C6-2BD7722A36E0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600" b="1" dirty="0">
              <a:latin typeface="Calibri" panose="020F0502020204030204" pitchFamily="34" charset="0"/>
              <a:cs typeface="Calibri" panose="020F0502020204030204" pitchFamily="34" charset="0"/>
            </a:rPr>
            <a:t>Greeting at the door every day</a:t>
          </a:r>
        </a:p>
      </dgm:t>
    </dgm:pt>
    <dgm:pt modelId="{71E6E799-A560-D447-81E1-E7C9780EEEAE}" type="parTrans" cxnId="{9CE78904-5655-9F4D-B5CD-803A8B2802F1}">
      <dgm:prSet/>
      <dgm:spPr/>
      <dgm:t>
        <a:bodyPr/>
        <a:lstStyle/>
        <a:p>
          <a:endParaRPr lang="en-US" sz="16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5C6B547-FB1C-F74C-994F-0F2DB82EED4D}" type="sibTrans" cxnId="{9CE78904-5655-9F4D-B5CD-803A8B2802F1}">
      <dgm:prSet/>
      <dgm:spPr/>
      <dgm:t>
        <a:bodyPr/>
        <a:lstStyle/>
        <a:p>
          <a:endParaRPr lang="en-US" sz="16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3E6E8B8-C8FA-4F41-A21F-7C48F0796B2C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600" b="1" dirty="0">
              <a:latin typeface="Calibri" panose="020F0502020204030204" pitchFamily="34" charset="0"/>
              <a:cs typeface="Calibri" panose="020F0502020204030204" pitchFamily="34" charset="0"/>
            </a:rPr>
            <a:t>Morning check-in call or conversation</a:t>
          </a:r>
        </a:p>
      </dgm:t>
    </dgm:pt>
    <dgm:pt modelId="{FB76FA5F-433A-274D-A4E0-CEC064E19BD4}" type="parTrans" cxnId="{74E89A11-4844-4E49-ADF4-0EE012B17ED4}">
      <dgm:prSet/>
      <dgm:spPr/>
      <dgm:t>
        <a:bodyPr/>
        <a:lstStyle/>
        <a:p>
          <a:endParaRPr lang="en-US" sz="16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2BB9A68-9C15-EC46-ADA8-FC3192B74C89}" type="sibTrans" cxnId="{74E89A11-4844-4E49-ADF4-0EE012B17ED4}">
      <dgm:prSet/>
      <dgm:spPr/>
      <dgm:t>
        <a:bodyPr/>
        <a:lstStyle/>
        <a:p>
          <a:endParaRPr lang="en-US" sz="16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496B3E1-16E8-BC4A-AAF4-6796A42FC1FD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600" b="1" dirty="0">
              <a:latin typeface="Calibri" panose="020F0502020204030204" pitchFamily="34" charset="0"/>
              <a:cs typeface="Calibri" panose="020F0502020204030204" pitchFamily="34" charset="0"/>
            </a:rPr>
            <a:t>Daily personal connection</a:t>
          </a:r>
        </a:p>
      </dgm:t>
    </dgm:pt>
    <dgm:pt modelId="{41949FF4-BD89-804C-9FED-861108C4856E}" type="parTrans" cxnId="{0452C5DF-1873-8844-A157-6FDD3F68527C}">
      <dgm:prSet/>
      <dgm:spPr/>
      <dgm:t>
        <a:bodyPr/>
        <a:lstStyle/>
        <a:p>
          <a:endParaRPr lang="en-US" sz="16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E87AB9D-F3D8-9F49-8390-83E3AF33C409}" type="sibTrans" cxnId="{0452C5DF-1873-8844-A157-6FDD3F68527C}">
      <dgm:prSet/>
      <dgm:spPr/>
      <dgm:t>
        <a:bodyPr/>
        <a:lstStyle/>
        <a:p>
          <a:endParaRPr lang="en-US" sz="16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EB1BAC2-0F22-7840-9D9A-364A5BA2E80C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600" b="1" dirty="0">
              <a:latin typeface="Calibri" panose="020F0502020204030204" pitchFamily="34" charset="0"/>
              <a:cs typeface="Calibri" panose="020F0502020204030204" pitchFamily="34" charset="0"/>
            </a:rPr>
            <a:t>Home outreach (with positive parent-student relationship)</a:t>
          </a:r>
        </a:p>
      </dgm:t>
    </dgm:pt>
    <dgm:pt modelId="{88A19ED8-9165-FA40-993C-E1B456E70E51}" type="parTrans" cxnId="{E6F260D1-2A85-DE4D-891F-609F03E136A8}">
      <dgm:prSet/>
      <dgm:spPr/>
      <dgm:t>
        <a:bodyPr/>
        <a:lstStyle/>
        <a:p>
          <a:endParaRPr lang="en-US" sz="16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6E7E1AC-7246-8E4D-98B7-87EBC7DCACE3}" type="sibTrans" cxnId="{E6F260D1-2A85-DE4D-891F-609F03E136A8}">
      <dgm:prSet/>
      <dgm:spPr/>
      <dgm:t>
        <a:bodyPr/>
        <a:lstStyle/>
        <a:p>
          <a:endParaRPr lang="en-US" sz="16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E431E80-104B-0445-B64D-1DF559A4FFE3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600" b="1" dirty="0">
              <a:latin typeface="Calibri" panose="020F0502020204030204" pitchFamily="34" charset="0"/>
              <a:cs typeface="Calibri" panose="020F0502020204030204" pitchFamily="34" charset="0"/>
            </a:rPr>
            <a:t>Conversation about effects on graduation</a:t>
          </a:r>
        </a:p>
      </dgm:t>
    </dgm:pt>
    <dgm:pt modelId="{97C7BF0A-B5B1-034B-8727-9E1E56A99BB3}" type="parTrans" cxnId="{31C1C5CB-0AAB-C94E-A94E-900850B56FDB}">
      <dgm:prSet/>
      <dgm:spPr/>
      <dgm:t>
        <a:bodyPr/>
        <a:lstStyle/>
        <a:p>
          <a:endParaRPr lang="en-US" sz="16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BC1A9AC-2D82-5D46-B017-6B0CD1F36A4C}" type="sibTrans" cxnId="{31C1C5CB-0AAB-C94E-A94E-900850B56FDB}">
      <dgm:prSet/>
      <dgm:spPr/>
      <dgm:t>
        <a:bodyPr/>
        <a:lstStyle/>
        <a:p>
          <a:endParaRPr lang="en-US" sz="16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27D7119-C0D6-C34A-B62A-581E1D492050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600" b="1" dirty="0">
              <a:latin typeface="Calibri" panose="020F0502020204030204" pitchFamily="34" charset="0"/>
              <a:cs typeface="Calibri" panose="020F0502020204030204" pitchFamily="34" charset="0"/>
            </a:rPr>
            <a:t>Meaningful feedback</a:t>
          </a:r>
        </a:p>
      </dgm:t>
    </dgm:pt>
    <dgm:pt modelId="{DA40DA5E-C4E7-EB48-857C-E39709B509A7}" type="parTrans" cxnId="{996C9805-1393-B247-8003-E01389B3131B}">
      <dgm:prSet/>
      <dgm:spPr/>
      <dgm:t>
        <a:bodyPr/>
        <a:lstStyle/>
        <a:p>
          <a:endParaRPr lang="en-US" sz="16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D77D26C-1214-2A48-AADF-206F89BC9515}" type="sibTrans" cxnId="{996C9805-1393-B247-8003-E01389B3131B}">
      <dgm:prSet/>
      <dgm:spPr/>
      <dgm:t>
        <a:bodyPr/>
        <a:lstStyle/>
        <a:p>
          <a:endParaRPr lang="en-US" sz="16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1188520-F2F9-9547-B23F-3ADFF98EC9A8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600" b="1" dirty="0">
              <a:latin typeface="Calibri" panose="020F0502020204030204" pitchFamily="34" charset="0"/>
              <a:cs typeface="Calibri" panose="020F0502020204030204" pitchFamily="34" charset="0"/>
            </a:rPr>
            <a:t>Future-oriented discussions</a:t>
          </a:r>
        </a:p>
      </dgm:t>
    </dgm:pt>
    <dgm:pt modelId="{2967D19F-C862-C746-880C-B509D2E7D287}" type="parTrans" cxnId="{4B7386E0-A1C5-CF41-922D-4F044F4C4F89}">
      <dgm:prSet/>
      <dgm:spPr/>
      <dgm:t>
        <a:bodyPr/>
        <a:lstStyle/>
        <a:p>
          <a:endParaRPr lang="en-US" sz="16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8A13FCA-2109-D947-87B2-B8C80E202D4A}" type="sibTrans" cxnId="{4B7386E0-A1C5-CF41-922D-4F044F4C4F89}">
      <dgm:prSet/>
      <dgm:spPr/>
      <dgm:t>
        <a:bodyPr/>
        <a:lstStyle/>
        <a:p>
          <a:endParaRPr lang="en-US" sz="16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5498C9B-9BB1-2548-AE6E-28D8D2AD2423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600" b="1" dirty="0">
              <a:latin typeface="Calibri" panose="020F0502020204030204" pitchFamily="34" charset="0"/>
              <a:cs typeface="Calibri" panose="020F0502020204030204" pitchFamily="34" charset="0"/>
            </a:rPr>
            <a:t>Peer or extracurricular connections outside of class</a:t>
          </a:r>
        </a:p>
      </dgm:t>
    </dgm:pt>
    <dgm:pt modelId="{75E38264-32C3-DB4D-B8BF-E7532122B1C9}" type="parTrans" cxnId="{D4BA4053-2E92-6C45-BCD0-FACF1EACFE13}">
      <dgm:prSet/>
      <dgm:spPr/>
      <dgm:t>
        <a:bodyPr/>
        <a:lstStyle/>
        <a:p>
          <a:endParaRPr lang="en-US" sz="16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E383FDF-1988-1949-BE8F-C6090C28E14A}" type="sibTrans" cxnId="{D4BA4053-2E92-6C45-BCD0-FACF1EACFE13}">
      <dgm:prSet/>
      <dgm:spPr/>
      <dgm:t>
        <a:bodyPr/>
        <a:lstStyle/>
        <a:p>
          <a:endParaRPr lang="en-US" sz="16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7A0C540-A1BF-DB47-A5F2-CBA9D5700EAA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600" b="1" dirty="0">
              <a:latin typeface="Calibri" panose="020F0502020204030204" pitchFamily="34" charset="0"/>
              <a:cs typeface="Calibri" panose="020F0502020204030204" pitchFamily="34" charset="0"/>
            </a:rPr>
            <a:t>Noticing patterns together</a:t>
          </a:r>
        </a:p>
      </dgm:t>
    </dgm:pt>
    <dgm:pt modelId="{6A007FC2-7349-DF4E-AB9E-0D139C28696F}" type="parTrans" cxnId="{7206EAB9-C5F4-9841-BC8F-78B7DFA9939D}">
      <dgm:prSet/>
      <dgm:spPr/>
      <dgm:t>
        <a:bodyPr/>
        <a:lstStyle/>
        <a:p>
          <a:endParaRPr lang="en-US" sz="16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0A9BBEB-ED21-1149-94D5-817C35CFA0BC}" type="sibTrans" cxnId="{7206EAB9-C5F4-9841-BC8F-78B7DFA9939D}">
      <dgm:prSet/>
      <dgm:spPr/>
      <dgm:t>
        <a:bodyPr/>
        <a:lstStyle/>
        <a:p>
          <a:endParaRPr lang="en-US" sz="16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58B89F1-3C83-CE4A-AC3F-1D71925D690D}" type="pres">
      <dgm:prSet presAssocID="{10472823-7871-6042-85FC-02CCFFAFEC68}" presName="diagram" presStyleCnt="0">
        <dgm:presLayoutVars>
          <dgm:dir/>
          <dgm:resizeHandles val="exact"/>
        </dgm:presLayoutVars>
      </dgm:prSet>
      <dgm:spPr/>
    </dgm:pt>
    <dgm:pt modelId="{C75F2AC8-5F13-2B40-BCB7-3BCCEFE37FDE}" type="pres">
      <dgm:prSet presAssocID="{D6C706F6-7457-FA49-A7C6-2BD7722A36E0}" presName="node" presStyleLbl="node1" presStyleIdx="0" presStyleCnt="9">
        <dgm:presLayoutVars>
          <dgm:bulletEnabled val="1"/>
        </dgm:presLayoutVars>
      </dgm:prSet>
      <dgm:spPr/>
    </dgm:pt>
    <dgm:pt modelId="{0395F53D-B6DA-B545-8F16-C50F4F6C4DC1}" type="pres">
      <dgm:prSet presAssocID="{35C6B547-FB1C-F74C-994F-0F2DB82EED4D}" presName="sibTrans" presStyleCnt="0"/>
      <dgm:spPr/>
    </dgm:pt>
    <dgm:pt modelId="{C2C67CBE-D23B-6142-863E-F391CDDF597A}" type="pres">
      <dgm:prSet presAssocID="{93E6E8B8-C8FA-4F41-A21F-7C48F0796B2C}" presName="node" presStyleLbl="node1" presStyleIdx="1" presStyleCnt="9">
        <dgm:presLayoutVars>
          <dgm:bulletEnabled val="1"/>
        </dgm:presLayoutVars>
      </dgm:prSet>
      <dgm:spPr/>
    </dgm:pt>
    <dgm:pt modelId="{7EF5B467-B9ED-1A4C-BA39-3BD3AEDF1859}" type="pres">
      <dgm:prSet presAssocID="{02BB9A68-9C15-EC46-ADA8-FC3192B74C89}" presName="sibTrans" presStyleCnt="0"/>
      <dgm:spPr/>
    </dgm:pt>
    <dgm:pt modelId="{47B421E7-1A9B-F24A-AE6D-BA78587C24C9}" type="pres">
      <dgm:prSet presAssocID="{C496B3E1-16E8-BC4A-AAF4-6796A42FC1FD}" presName="node" presStyleLbl="node1" presStyleIdx="2" presStyleCnt="9">
        <dgm:presLayoutVars>
          <dgm:bulletEnabled val="1"/>
        </dgm:presLayoutVars>
      </dgm:prSet>
      <dgm:spPr/>
    </dgm:pt>
    <dgm:pt modelId="{E9A06618-2E5D-2049-BDD0-945E20424A4D}" type="pres">
      <dgm:prSet presAssocID="{0E87AB9D-F3D8-9F49-8390-83E3AF33C409}" presName="sibTrans" presStyleCnt="0"/>
      <dgm:spPr/>
    </dgm:pt>
    <dgm:pt modelId="{E1BB0D4B-8334-A44F-97CD-238A9A750028}" type="pres">
      <dgm:prSet presAssocID="{4EB1BAC2-0F22-7840-9D9A-364A5BA2E80C}" presName="node" presStyleLbl="node1" presStyleIdx="3" presStyleCnt="9">
        <dgm:presLayoutVars>
          <dgm:bulletEnabled val="1"/>
        </dgm:presLayoutVars>
      </dgm:prSet>
      <dgm:spPr/>
    </dgm:pt>
    <dgm:pt modelId="{96FC8752-2751-EC40-8331-0DD1734DC668}" type="pres">
      <dgm:prSet presAssocID="{46E7E1AC-7246-8E4D-98B7-87EBC7DCACE3}" presName="sibTrans" presStyleCnt="0"/>
      <dgm:spPr/>
    </dgm:pt>
    <dgm:pt modelId="{A98E2E1F-9591-4C4F-BA9A-36121B999DCA}" type="pres">
      <dgm:prSet presAssocID="{1E431E80-104B-0445-B64D-1DF559A4FFE3}" presName="node" presStyleLbl="node1" presStyleIdx="4" presStyleCnt="9">
        <dgm:presLayoutVars>
          <dgm:bulletEnabled val="1"/>
        </dgm:presLayoutVars>
      </dgm:prSet>
      <dgm:spPr/>
    </dgm:pt>
    <dgm:pt modelId="{F18AE2C2-56BE-F349-8C4D-240728878877}" type="pres">
      <dgm:prSet presAssocID="{1BC1A9AC-2D82-5D46-B017-6B0CD1F36A4C}" presName="sibTrans" presStyleCnt="0"/>
      <dgm:spPr/>
    </dgm:pt>
    <dgm:pt modelId="{97112E38-D227-EF49-A1A3-527A3820CDFC}" type="pres">
      <dgm:prSet presAssocID="{E27D7119-C0D6-C34A-B62A-581E1D492050}" presName="node" presStyleLbl="node1" presStyleIdx="5" presStyleCnt="9">
        <dgm:presLayoutVars>
          <dgm:bulletEnabled val="1"/>
        </dgm:presLayoutVars>
      </dgm:prSet>
      <dgm:spPr/>
    </dgm:pt>
    <dgm:pt modelId="{8E70BF44-915D-7043-BADF-3B6A02597AFF}" type="pres">
      <dgm:prSet presAssocID="{CD77D26C-1214-2A48-AADF-206F89BC9515}" presName="sibTrans" presStyleCnt="0"/>
      <dgm:spPr/>
    </dgm:pt>
    <dgm:pt modelId="{A64A290F-66A6-C94D-8E8A-CCEFFC01E482}" type="pres">
      <dgm:prSet presAssocID="{C1188520-F2F9-9547-B23F-3ADFF98EC9A8}" presName="node" presStyleLbl="node1" presStyleIdx="6" presStyleCnt="9">
        <dgm:presLayoutVars>
          <dgm:bulletEnabled val="1"/>
        </dgm:presLayoutVars>
      </dgm:prSet>
      <dgm:spPr/>
    </dgm:pt>
    <dgm:pt modelId="{B7A8EB0C-01DA-2C44-8BE3-DB96D3BDD6E4}" type="pres">
      <dgm:prSet presAssocID="{78A13FCA-2109-D947-87B2-B8C80E202D4A}" presName="sibTrans" presStyleCnt="0"/>
      <dgm:spPr/>
    </dgm:pt>
    <dgm:pt modelId="{8032B056-9799-6B4D-87C1-6084D1B311E2}" type="pres">
      <dgm:prSet presAssocID="{05498C9B-9BB1-2548-AE6E-28D8D2AD2423}" presName="node" presStyleLbl="node1" presStyleIdx="7" presStyleCnt="9">
        <dgm:presLayoutVars>
          <dgm:bulletEnabled val="1"/>
        </dgm:presLayoutVars>
      </dgm:prSet>
      <dgm:spPr/>
    </dgm:pt>
    <dgm:pt modelId="{0D0A3496-A020-7F42-9629-7423A4BEB6A9}" type="pres">
      <dgm:prSet presAssocID="{3E383FDF-1988-1949-BE8F-C6090C28E14A}" presName="sibTrans" presStyleCnt="0"/>
      <dgm:spPr/>
    </dgm:pt>
    <dgm:pt modelId="{DE61A5BA-8503-6245-915A-CA30DA6798D7}" type="pres">
      <dgm:prSet presAssocID="{97A0C540-A1BF-DB47-A5F2-CBA9D5700EAA}" presName="node" presStyleLbl="node1" presStyleIdx="8" presStyleCnt="9">
        <dgm:presLayoutVars>
          <dgm:bulletEnabled val="1"/>
        </dgm:presLayoutVars>
      </dgm:prSet>
      <dgm:spPr/>
    </dgm:pt>
  </dgm:ptLst>
  <dgm:cxnLst>
    <dgm:cxn modelId="{9CE78904-5655-9F4D-B5CD-803A8B2802F1}" srcId="{10472823-7871-6042-85FC-02CCFFAFEC68}" destId="{D6C706F6-7457-FA49-A7C6-2BD7722A36E0}" srcOrd="0" destOrd="0" parTransId="{71E6E799-A560-D447-81E1-E7C9780EEEAE}" sibTransId="{35C6B547-FB1C-F74C-994F-0F2DB82EED4D}"/>
    <dgm:cxn modelId="{996C9805-1393-B247-8003-E01389B3131B}" srcId="{10472823-7871-6042-85FC-02CCFFAFEC68}" destId="{E27D7119-C0D6-C34A-B62A-581E1D492050}" srcOrd="5" destOrd="0" parTransId="{DA40DA5E-C4E7-EB48-857C-E39709B509A7}" sibTransId="{CD77D26C-1214-2A48-AADF-206F89BC9515}"/>
    <dgm:cxn modelId="{C59A710B-858E-6B4D-B658-61445A7B73F1}" type="presOf" srcId="{05498C9B-9BB1-2548-AE6E-28D8D2AD2423}" destId="{8032B056-9799-6B4D-87C1-6084D1B311E2}" srcOrd="0" destOrd="0" presId="urn:microsoft.com/office/officeart/2005/8/layout/default"/>
    <dgm:cxn modelId="{74E89A11-4844-4E49-ADF4-0EE012B17ED4}" srcId="{10472823-7871-6042-85FC-02CCFFAFEC68}" destId="{93E6E8B8-C8FA-4F41-A21F-7C48F0796B2C}" srcOrd="1" destOrd="0" parTransId="{FB76FA5F-433A-274D-A4E0-CEC064E19BD4}" sibTransId="{02BB9A68-9C15-EC46-ADA8-FC3192B74C89}"/>
    <dgm:cxn modelId="{3EC03E33-8DC3-FB41-9791-A856A8E1CAC2}" type="presOf" srcId="{10472823-7871-6042-85FC-02CCFFAFEC68}" destId="{F58B89F1-3C83-CE4A-AC3F-1D71925D690D}" srcOrd="0" destOrd="0" presId="urn:microsoft.com/office/officeart/2005/8/layout/default"/>
    <dgm:cxn modelId="{D4BA4053-2E92-6C45-BCD0-FACF1EACFE13}" srcId="{10472823-7871-6042-85FC-02CCFFAFEC68}" destId="{05498C9B-9BB1-2548-AE6E-28D8D2AD2423}" srcOrd="7" destOrd="0" parTransId="{75E38264-32C3-DB4D-B8BF-E7532122B1C9}" sibTransId="{3E383FDF-1988-1949-BE8F-C6090C28E14A}"/>
    <dgm:cxn modelId="{B5A27663-6712-294A-846E-3A5A5A29A094}" type="presOf" srcId="{D6C706F6-7457-FA49-A7C6-2BD7722A36E0}" destId="{C75F2AC8-5F13-2B40-BCB7-3BCCEFE37FDE}" srcOrd="0" destOrd="0" presId="urn:microsoft.com/office/officeart/2005/8/layout/default"/>
    <dgm:cxn modelId="{8269E563-BC2B-2A4C-9EE5-D55FF4BD2491}" type="presOf" srcId="{97A0C540-A1BF-DB47-A5F2-CBA9D5700EAA}" destId="{DE61A5BA-8503-6245-915A-CA30DA6798D7}" srcOrd="0" destOrd="0" presId="urn:microsoft.com/office/officeart/2005/8/layout/default"/>
    <dgm:cxn modelId="{526A3667-37A5-204F-999F-263B60D974F8}" type="presOf" srcId="{93E6E8B8-C8FA-4F41-A21F-7C48F0796B2C}" destId="{C2C67CBE-D23B-6142-863E-F391CDDF597A}" srcOrd="0" destOrd="0" presId="urn:microsoft.com/office/officeart/2005/8/layout/default"/>
    <dgm:cxn modelId="{148BAD8F-0F4B-BA46-A203-B6916CD401B5}" type="presOf" srcId="{1E431E80-104B-0445-B64D-1DF559A4FFE3}" destId="{A98E2E1F-9591-4C4F-BA9A-36121B999DCA}" srcOrd="0" destOrd="0" presId="urn:microsoft.com/office/officeart/2005/8/layout/default"/>
    <dgm:cxn modelId="{D5F1279E-0D21-E147-8192-0B7B8B2BA274}" type="presOf" srcId="{C1188520-F2F9-9547-B23F-3ADFF98EC9A8}" destId="{A64A290F-66A6-C94D-8E8A-CCEFFC01E482}" srcOrd="0" destOrd="0" presId="urn:microsoft.com/office/officeart/2005/8/layout/default"/>
    <dgm:cxn modelId="{62F9D1A6-A1B3-D14B-834C-051CA1723207}" type="presOf" srcId="{4EB1BAC2-0F22-7840-9D9A-364A5BA2E80C}" destId="{E1BB0D4B-8334-A44F-97CD-238A9A750028}" srcOrd="0" destOrd="0" presId="urn:microsoft.com/office/officeart/2005/8/layout/default"/>
    <dgm:cxn modelId="{7206EAB9-C5F4-9841-BC8F-78B7DFA9939D}" srcId="{10472823-7871-6042-85FC-02CCFFAFEC68}" destId="{97A0C540-A1BF-DB47-A5F2-CBA9D5700EAA}" srcOrd="8" destOrd="0" parTransId="{6A007FC2-7349-DF4E-AB9E-0D139C28696F}" sibTransId="{10A9BBEB-ED21-1149-94D5-817C35CFA0BC}"/>
    <dgm:cxn modelId="{31C1C5CB-0AAB-C94E-A94E-900850B56FDB}" srcId="{10472823-7871-6042-85FC-02CCFFAFEC68}" destId="{1E431E80-104B-0445-B64D-1DF559A4FFE3}" srcOrd="4" destOrd="0" parTransId="{97C7BF0A-B5B1-034B-8727-9E1E56A99BB3}" sibTransId="{1BC1A9AC-2D82-5D46-B017-6B0CD1F36A4C}"/>
    <dgm:cxn modelId="{E63C82D0-557E-E14D-8572-646D1BD92958}" type="presOf" srcId="{C496B3E1-16E8-BC4A-AAF4-6796A42FC1FD}" destId="{47B421E7-1A9B-F24A-AE6D-BA78587C24C9}" srcOrd="0" destOrd="0" presId="urn:microsoft.com/office/officeart/2005/8/layout/default"/>
    <dgm:cxn modelId="{E6F260D1-2A85-DE4D-891F-609F03E136A8}" srcId="{10472823-7871-6042-85FC-02CCFFAFEC68}" destId="{4EB1BAC2-0F22-7840-9D9A-364A5BA2E80C}" srcOrd="3" destOrd="0" parTransId="{88A19ED8-9165-FA40-993C-E1B456E70E51}" sibTransId="{46E7E1AC-7246-8E4D-98B7-87EBC7DCACE3}"/>
    <dgm:cxn modelId="{0452C5DF-1873-8844-A157-6FDD3F68527C}" srcId="{10472823-7871-6042-85FC-02CCFFAFEC68}" destId="{C496B3E1-16E8-BC4A-AAF4-6796A42FC1FD}" srcOrd="2" destOrd="0" parTransId="{41949FF4-BD89-804C-9FED-861108C4856E}" sibTransId="{0E87AB9D-F3D8-9F49-8390-83E3AF33C409}"/>
    <dgm:cxn modelId="{4B7386E0-A1C5-CF41-922D-4F044F4C4F89}" srcId="{10472823-7871-6042-85FC-02CCFFAFEC68}" destId="{C1188520-F2F9-9547-B23F-3ADFF98EC9A8}" srcOrd="6" destOrd="0" parTransId="{2967D19F-C862-C746-880C-B509D2E7D287}" sibTransId="{78A13FCA-2109-D947-87B2-B8C80E202D4A}"/>
    <dgm:cxn modelId="{955B66FD-5368-F745-A7C5-C9F60052AA2A}" type="presOf" srcId="{E27D7119-C0D6-C34A-B62A-581E1D492050}" destId="{97112E38-D227-EF49-A1A3-527A3820CDFC}" srcOrd="0" destOrd="0" presId="urn:microsoft.com/office/officeart/2005/8/layout/default"/>
    <dgm:cxn modelId="{293315BC-2CFB-7E49-9F9E-F98FD17E043C}" type="presParOf" srcId="{F58B89F1-3C83-CE4A-AC3F-1D71925D690D}" destId="{C75F2AC8-5F13-2B40-BCB7-3BCCEFE37FDE}" srcOrd="0" destOrd="0" presId="urn:microsoft.com/office/officeart/2005/8/layout/default"/>
    <dgm:cxn modelId="{2C1332C5-731A-6F4D-B05F-3732AB2DECA2}" type="presParOf" srcId="{F58B89F1-3C83-CE4A-AC3F-1D71925D690D}" destId="{0395F53D-B6DA-B545-8F16-C50F4F6C4DC1}" srcOrd="1" destOrd="0" presId="urn:microsoft.com/office/officeart/2005/8/layout/default"/>
    <dgm:cxn modelId="{31ED4FCC-7F23-C541-A9BB-A304D906E7CA}" type="presParOf" srcId="{F58B89F1-3C83-CE4A-AC3F-1D71925D690D}" destId="{C2C67CBE-D23B-6142-863E-F391CDDF597A}" srcOrd="2" destOrd="0" presId="urn:microsoft.com/office/officeart/2005/8/layout/default"/>
    <dgm:cxn modelId="{B7E41E03-BC72-D74A-992F-BAC235889131}" type="presParOf" srcId="{F58B89F1-3C83-CE4A-AC3F-1D71925D690D}" destId="{7EF5B467-B9ED-1A4C-BA39-3BD3AEDF1859}" srcOrd="3" destOrd="0" presId="urn:microsoft.com/office/officeart/2005/8/layout/default"/>
    <dgm:cxn modelId="{01F16605-A466-9F4C-ABEC-81A6144E92F2}" type="presParOf" srcId="{F58B89F1-3C83-CE4A-AC3F-1D71925D690D}" destId="{47B421E7-1A9B-F24A-AE6D-BA78587C24C9}" srcOrd="4" destOrd="0" presId="urn:microsoft.com/office/officeart/2005/8/layout/default"/>
    <dgm:cxn modelId="{654BAB43-E099-7847-A91D-4D917ED2865E}" type="presParOf" srcId="{F58B89F1-3C83-CE4A-AC3F-1D71925D690D}" destId="{E9A06618-2E5D-2049-BDD0-945E20424A4D}" srcOrd="5" destOrd="0" presId="urn:microsoft.com/office/officeart/2005/8/layout/default"/>
    <dgm:cxn modelId="{097687A6-90E2-2846-8116-52170250A537}" type="presParOf" srcId="{F58B89F1-3C83-CE4A-AC3F-1D71925D690D}" destId="{E1BB0D4B-8334-A44F-97CD-238A9A750028}" srcOrd="6" destOrd="0" presId="urn:microsoft.com/office/officeart/2005/8/layout/default"/>
    <dgm:cxn modelId="{5176CA0F-A291-E649-9779-D3B197D8F5E6}" type="presParOf" srcId="{F58B89F1-3C83-CE4A-AC3F-1D71925D690D}" destId="{96FC8752-2751-EC40-8331-0DD1734DC668}" srcOrd="7" destOrd="0" presId="urn:microsoft.com/office/officeart/2005/8/layout/default"/>
    <dgm:cxn modelId="{0008A085-E49D-D047-9533-67E96A237BDB}" type="presParOf" srcId="{F58B89F1-3C83-CE4A-AC3F-1D71925D690D}" destId="{A98E2E1F-9591-4C4F-BA9A-36121B999DCA}" srcOrd="8" destOrd="0" presId="urn:microsoft.com/office/officeart/2005/8/layout/default"/>
    <dgm:cxn modelId="{144DF390-C35B-F942-9BA9-2DC78C4772C4}" type="presParOf" srcId="{F58B89F1-3C83-CE4A-AC3F-1D71925D690D}" destId="{F18AE2C2-56BE-F349-8C4D-240728878877}" srcOrd="9" destOrd="0" presId="urn:microsoft.com/office/officeart/2005/8/layout/default"/>
    <dgm:cxn modelId="{E47D3364-6597-3942-B856-0ED000958E94}" type="presParOf" srcId="{F58B89F1-3C83-CE4A-AC3F-1D71925D690D}" destId="{97112E38-D227-EF49-A1A3-527A3820CDFC}" srcOrd="10" destOrd="0" presId="urn:microsoft.com/office/officeart/2005/8/layout/default"/>
    <dgm:cxn modelId="{74E309F7-C7C9-6E4C-BE8D-A2CE81CE302B}" type="presParOf" srcId="{F58B89F1-3C83-CE4A-AC3F-1D71925D690D}" destId="{8E70BF44-915D-7043-BADF-3B6A02597AFF}" srcOrd="11" destOrd="0" presId="urn:microsoft.com/office/officeart/2005/8/layout/default"/>
    <dgm:cxn modelId="{BDD8EC86-8454-084D-B347-A31B4E9E9CF8}" type="presParOf" srcId="{F58B89F1-3C83-CE4A-AC3F-1D71925D690D}" destId="{A64A290F-66A6-C94D-8E8A-CCEFFC01E482}" srcOrd="12" destOrd="0" presId="urn:microsoft.com/office/officeart/2005/8/layout/default"/>
    <dgm:cxn modelId="{AD26B5BD-E8ED-EC40-9D1E-CD9EAC7C3CD8}" type="presParOf" srcId="{F58B89F1-3C83-CE4A-AC3F-1D71925D690D}" destId="{B7A8EB0C-01DA-2C44-8BE3-DB96D3BDD6E4}" srcOrd="13" destOrd="0" presId="urn:microsoft.com/office/officeart/2005/8/layout/default"/>
    <dgm:cxn modelId="{720E6E07-E2B5-504D-A61E-2213A259A94D}" type="presParOf" srcId="{F58B89F1-3C83-CE4A-AC3F-1D71925D690D}" destId="{8032B056-9799-6B4D-87C1-6084D1B311E2}" srcOrd="14" destOrd="0" presId="urn:microsoft.com/office/officeart/2005/8/layout/default"/>
    <dgm:cxn modelId="{19ECBC9F-E4A2-544C-BCD1-E5A7C50483A4}" type="presParOf" srcId="{F58B89F1-3C83-CE4A-AC3F-1D71925D690D}" destId="{0D0A3496-A020-7F42-9629-7423A4BEB6A9}" srcOrd="15" destOrd="0" presId="urn:microsoft.com/office/officeart/2005/8/layout/default"/>
    <dgm:cxn modelId="{4B3384C6-B621-D94D-B57C-3CD7012892B6}" type="presParOf" srcId="{F58B89F1-3C83-CE4A-AC3F-1D71925D690D}" destId="{DE61A5BA-8503-6245-915A-CA30DA6798D7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5F2AC8-5F13-2B40-BCB7-3BCCEFE37FDE}">
      <dsp:nvSpPr>
        <dsp:cNvPr id="0" name=""/>
        <dsp:cNvSpPr/>
      </dsp:nvSpPr>
      <dsp:spPr>
        <a:xfrm>
          <a:off x="239672" y="2951"/>
          <a:ext cx="2029048" cy="12174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Greeting at the door every day</a:t>
          </a:r>
        </a:p>
      </dsp:txBody>
      <dsp:txXfrm>
        <a:off x="239672" y="2951"/>
        <a:ext cx="2029048" cy="1217429"/>
      </dsp:txXfrm>
    </dsp:sp>
    <dsp:sp modelId="{C2C67CBE-D23B-6142-863E-F391CDDF597A}">
      <dsp:nvSpPr>
        <dsp:cNvPr id="0" name=""/>
        <dsp:cNvSpPr/>
      </dsp:nvSpPr>
      <dsp:spPr>
        <a:xfrm>
          <a:off x="2471626" y="2951"/>
          <a:ext cx="2029048" cy="12174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Morning check-in call or conversation</a:t>
          </a:r>
        </a:p>
      </dsp:txBody>
      <dsp:txXfrm>
        <a:off x="2471626" y="2951"/>
        <a:ext cx="2029048" cy="1217429"/>
      </dsp:txXfrm>
    </dsp:sp>
    <dsp:sp modelId="{47B421E7-1A9B-F24A-AE6D-BA78587C24C9}">
      <dsp:nvSpPr>
        <dsp:cNvPr id="0" name=""/>
        <dsp:cNvSpPr/>
      </dsp:nvSpPr>
      <dsp:spPr>
        <a:xfrm>
          <a:off x="4703579" y="2951"/>
          <a:ext cx="2029048" cy="12174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Daily personal connection</a:t>
          </a:r>
        </a:p>
      </dsp:txBody>
      <dsp:txXfrm>
        <a:off x="4703579" y="2951"/>
        <a:ext cx="2029048" cy="1217429"/>
      </dsp:txXfrm>
    </dsp:sp>
    <dsp:sp modelId="{E1BB0D4B-8334-A44F-97CD-238A9A750028}">
      <dsp:nvSpPr>
        <dsp:cNvPr id="0" name=""/>
        <dsp:cNvSpPr/>
      </dsp:nvSpPr>
      <dsp:spPr>
        <a:xfrm>
          <a:off x="239672" y="1423285"/>
          <a:ext cx="2029048" cy="12174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Home outreach (with positive parent-student relationship)</a:t>
          </a:r>
        </a:p>
      </dsp:txBody>
      <dsp:txXfrm>
        <a:off x="239672" y="1423285"/>
        <a:ext cx="2029048" cy="1217429"/>
      </dsp:txXfrm>
    </dsp:sp>
    <dsp:sp modelId="{A98E2E1F-9591-4C4F-BA9A-36121B999DCA}">
      <dsp:nvSpPr>
        <dsp:cNvPr id="0" name=""/>
        <dsp:cNvSpPr/>
      </dsp:nvSpPr>
      <dsp:spPr>
        <a:xfrm>
          <a:off x="2471626" y="1423285"/>
          <a:ext cx="2029048" cy="12174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Conversation about effects on graduation</a:t>
          </a:r>
        </a:p>
      </dsp:txBody>
      <dsp:txXfrm>
        <a:off x="2471626" y="1423285"/>
        <a:ext cx="2029048" cy="1217429"/>
      </dsp:txXfrm>
    </dsp:sp>
    <dsp:sp modelId="{97112E38-D227-EF49-A1A3-527A3820CDFC}">
      <dsp:nvSpPr>
        <dsp:cNvPr id="0" name=""/>
        <dsp:cNvSpPr/>
      </dsp:nvSpPr>
      <dsp:spPr>
        <a:xfrm>
          <a:off x="4703579" y="1423285"/>
          <a:ext cx="2029048" cy="12174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Meaningful feedback</a:t>
          </a:r>
        </a:p>
      </dsp:txBody>
      <dsp:txXfrm>
        <a:off x="4703579" y="1423285"/>
        <a:ext cx="2029048" cy="1217429"/>
      </dsp:txXfrm>
    </dsp:sp>
    <dsp:sp modelId="{A64A290F-66A6-C94D-8E8A-CCEFFC01E482}">
      <dsp:nvSpPr>
        <dsp:cNvPr id="0" name=""/>
        <dsp:cNvSpPr/>
      </dsp:nvSpPr>
      <dsp:spPr>
        <a:xfrm>
          <a:off x="239672" y="2843619"/>
          <a:ext cx="2029048" cy="12174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Future-oriented discussions</a:t>
          </a:r>
        </a:p>
      </dsp:txBody>
      <dsp:txXfrm>
        <a:off x="239672" y="2843619"/>
        <a:ext cx="2029048" cy="1217429"/>
      </dsp:txXfrm>
    </dsp:sp>
    <dsp:sp modelId="{8032B056-9799-6B4D-87C1-6084D1B311E2}">
      <dsp:nvSpPr>
        <dsp:cNvPr id="0" name=""/>
        <dsp:cNvSpPr/>
      </dsp:nvSpPr>
      <dsp:spPr>
        <a:xfrm>
          <a:off x="2471626" y="2843619"/>
          <a:ext cx="2029048" cy="12174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Peer or extracurricular connections outside of class</a:t>
          </a:r>
        </a:p>
      </dsp:txBody>
      <dsp:txXfrm>
        <a:off x="2471626" y="2843619"/>
        <a:ext cx="2029048" cy="1217429"/>
      </dsp:txXfrm>
    </dsp:sp>
    <dsp:sp modelId="{DE61A5BA-8503-6245-915A-CA30DA6798D7}">
      <dsp:nvSpPr>
        <dsp:cNvPr id="0" name=""/>
        <dsp:cNvSpPr/>
      </dsp:nvSpPr>
      <dsp:spPr>
        <a:xfrm>
          <a:off x="4703579" y="2843619"/>
          <a:ext cx="2029048" cy="12174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Noticing patterns together</a:t>
          </a:r>
        </a:p>
      </dsp:txBody>
      <dsp:txXfrm>
        <a:off x="4703579" y="2843619"/>
        <a:ext cx="2029048" cy="12174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5F2AC8-5F13-2B40-BCB7-3BCCEFE37FDE}">
      <dsp:nvSpPr>
        <dsp:cNvPr id="0" name=""/>
        <dsp:cNvSpPr/>
      </dsp:nvSpPr>
      <dsp:spPr>
        <a:xfrm>
          <a:off x="239672" y="2951"/>
          <a:ext cx="2029048" cy="1217429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Greeting at the door every day</a:t>
          </a:r>
        </a:p>
      </dsp:txBody>
      <dsp:txXfrm>
        <a:off x="239672" y="2951"/>
        <a:ext cx="2029048" cy="1217429"/>
      </dsp:txXfrm>
    </dsp:sp>
    <dsp:sp modelId="{C2C67CBE-D23B-6142-863E-F391CDDF597A}">
      <dsp:nvSpPr>
        <dsp:cNvPr id="0" name=""/>
        <dsp:cNvSpPr/>
      </dsp:nvSpPr>
      <dsp:spPr>
        <a:xfrm>
          <a:off x="2471626" y="2951"/>
          <a:ext cx="2029048" cy="1217429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Morning check-in call or conversation</a:t>
          </a:r>
        </a:p>
      </dsp:txBody>
      <dsp:txXfrm>
        <a:off x="2471626" y="2951"/>
        <a:ext cx="2029048" cy="1217429"/>
      </dsp:txXfrm>
    </dsp:sp>
    <dsp:sp modelId="{47B421E7-1A9B-F24A-AE6D-BA78587C24C9}">
      <dsp:nvSpPr>
        <dsp:cNvPr id="0" name=""/>
        <dsp:cNvSpPr/>
      </dsp:nvSpPr>
      <dsp:spPr>
        <a:xfrm>
          <a:off x="4703579" y="2951"/>
          <a:ext cx="2029048" cy="1217429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Daily personal connection</a:t>
          </a:r>
        </a:p>
      </dsp:txBody>
      <dsp:txXfrm>
        <a:off x="4703579" y="2951"/>
        <a:ext cx="2029048" cy="1217429"/>
      </dsp:txXfrm>
    </dsp:sp>
    <dsp:sp modelId="{E1BB0D4B-8334-A44F-97CD-238A9A750028}">
      <dsp:nvSpPr>
        <dsp:cNvPr id="0" name=""/>
        <dsp:cNvSpPr/>
      </dsp:nvSpPr>
      <dsp:spPr>
        <a:xfrm>
          <a:off x="239672" y="1423285"/>
          <a:ext cx="2029048" cy="1217429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Home outreach (with positive parent-student relationship)</a:t>
          </a:r>
        </a:p>
      </dsp:txBody>
      <dsp:txXfrm>
        <a:off x="239672" y="1423285"/>
        <a:ext cx="2029048" cy="1217429"/>
      </dsp:txXfrm>
    </dsp:sp>
    <dsp:sp modelId="{A98E2E1F-9591-4C4F-BA9A-36121B999DCA}">
      <dsp:nvSpPr>
        <dsp:cNvPr id="0" name=""/>
        <dsp:cNvSpPr/>
      </dsp:nvSpPr>
      <dsp:spPr>
        <a:xfrm>
          <a:off x="2471626" y="1423285"/>
          <a:ext cx="2029048" cy="1217429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Conversation about effects on graduation</a:t>
          </a:r>
        </a:p>
      </dsp:txBody>
      <dsp:txXfrm>
        <a:off x="2471626" y="1423285"/>
        <a:ext cx="2029048" cy="1217429"/>
      </dsp:txXfrm>
    </dsp:sp>
    <dsp:sp modelId="{97112E38-D227-EF49-A1A3-527A3820CDFC}">
      <dsp:nvSpPr>
        <dsp:cNvPr id="0" name=""/>
        <dsp:cNvSpPr/>
      </dsp:nvSpPr>
      <dsp:spPr>
        <a:xfrm>
          <a:off x="4703579" y="1423285"/>
          <a:ext cx="2029048" cy="1217429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Meaningful feedback</a:t>
          </a:r>
        </a:p>
      </dsp:txBody>
      <dsp:txXfrm>
        <a:off x="4703579" y="1423285"/>
        <a:ext cx="2029048" cy="1217429"/>
      </dsp:txXfrm>
    </dsp:sp>
    <dsp:sp modelId="{A64A290F-66A6-C94D-8E8A-CCEFFC01E482}">
      <dsp:nvSpPr>
        <dsp:cNvPr id="0" name=""/>
        <dsp:cNvSpPr/>
      </dsp:nvSpPr>
      <dsp:spPr>
        <a:xfrm>
          <a:off x="239672" y="2843619"/>
          <a:ext cx="2029048" cy="1217429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Future-oriented discussions</a:t>
          </a:r>
        </a:p>
      </dsp:txBody>
      <dsp:txXfrm>
        <a:off x="239672" y="2843619"/>
        <a:ext cx="2029048" cy="1217429"/>
      </dsp:txXfrm>
    </dsp:sp>
    <dsp:sp modelId="{8032B056-9799-6B4D-87C1-6084D1B311E2}">
      <dsp:nvSpPr>
        <dsp:cNvPr id="0" name=""/>
        <dsp:cNvSpPr/>
      </dsp:nvSpPr>
      <dsp:spPr>
        <a:xfrm>
          <a:off x="2471626" y="2843619"/>
          <a:ext cx="2029048" cy="1217429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Peer or extracurricular connections outside of class</a:t>
          </a:r>
        </a:p>
      </dsp:txBody>
      <dsp:txXfrm>
        <a:off x="2471626" y="2843619"/>
        <a:ext cx="2029048" cy="1217429"/>
      </dsp:txXfrm>
    </dsp:sp>
    <dsp:sp modelId="{DE61A5BA-8503-6245-915A-CA30DA6798D7}">
      <dsp:nvSpPr>
        <dsp:cNvPr id="0" name=""/>
        <dsp:cNvSpPr/>
      </dsp:nvSpPr>
      <dsp:spPr>
        <a:xfrm>
          <a:off x="4703579" y="2843619"/>
          <a:ext cx="2029048" cy="1217429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Noticing patterns together</a:t>
          </a:r>
        </a:p>
      </dsp:txBody>
      <dsp:txXfrm>
        <a:off x="4703579" y="2843619"/>
        <a:ext cx="2029048" cy="12174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5F2AC8-5F13-2B40-BCB7-3BCCEFE37FDE}">
      <dsp:nvSpPr>
        <dsp:cNvPr id="0" name=""/>
        <dsp:cNvSpPr/>
      </dsp:nvSpPr>
      <dsp:spPr>
        <a:xfrm>
          <a:off x="239672" y="2951"/>
          <a:ext cx="2029048" cy="1217429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Greeting at the door every day</a:t>
          </a:r>
        </a:p>
      </dsp:txBody>
      <dsp:txXfrm>
        <a:off x="239672" y="2951"/>
        <a:ext cx="2029048" cy="1217429"/>
      </dsp:txXfrm>
    </dsp:sp>
    <dsp:sp modelId="{C2C67CBE-D23B-6142-863E-F391CDDF597A}">
      <dsp:nvSpPr>
        <dsp:cNvPr id="0" name=""/>
        <dsp:cNvSpPr/>
      </dsp:nvSpPr>
      <dsp:spPr>
        <a:xfrm>
          <a:off x="2471626" y="2951"/>
          <a:ext cx="2029048" cy="1217429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Morning check-in call or conversation</a:t>
          </a:r>
        </a:p>
      </dsp:txBody>
      <dsp:txXfrm>
        <a:off x="2471626" y="2951"/>
        <a:ext cx="2029048" cy="1217429"/>
      </dsp:txXfrm>
    </dsp:sp>
    <dsp:sp modelId="{47B421E7-1A9B-F24A-AE6D-BA78587C24C9}">
      <dsp:nvSpPr>
        <dsp:cNvPr id="0" name=""/>
        <dsp:cNvSpPr/>
      </dsp:nvSpPr>
      <dsp:spPr>
        <a:xfrm>
          <a:off x="4703579" y="2951"/>
          <a:ext cx="2029048" cy="1217429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Daily personal connection</a:t>
          </a:r>
        </a:p>
      </dsp:txBody>
      <dsp:txXfrm>
        <a:off x="4703579" y="2951"/>
        <a:ext cx="2029048" cy="1217429"/>
      </dsp:txXfrm>
    </dsp:sp>
    <dsp:sp modelId="{E1BB0D4B-8334-A44F-97CD-238A9A750028}">
      <dsp:nvSpPr>
        <dsp:cNvPr id="0" name=""/>
        <dsp:cNvSpPr/>
      </dsp:nvSpPr>
      <dsp:spPr>
        <a:xfrm>
          <a:off x="239672" y="1423285"/>
          <a:ext cx="2029048" cy="1217429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Home outreach (with positive parent-student relationship)</a:t>
          </a:r>
        </a:p>
      </dsp:txBody>
      <dsp:txXfrm>
        <a:off x="239672" y="1423285"/>
        <a:ext cx="2029048" cy="1217429"/>
      </dsp:txXfrm>
    </dsp:sp>
    <dsp:sp modelId="{A98E2E1F-9591-4C4F-BA9A-36121B999DCA}">
      <dsp:nvSpPr>
        <dsp:cNvPr id="0" name=""/>
        <dsp:cNvSpPr/>
      </dsp:nvSpPr>
      <dsp:spPr>
        <a:xfrm>
          <a:off x="2471626" y="1423285"/>
          <a:ext cx="2029048" cy="1217429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Conversation about effects on graduation</a:t>
          </a:r>
        </a:p>
      </dsp:txBody>
      <dsp:txXfrm>
        <a:off x="2471626" y="1423285"/>
        <a:ext cx="2029048" cy="1217429"/>
      </dsp:txXfrm>
    </dsp:sp>
    <dsp:sp modelId="{97112E38-D227-EF49-A1A3-527A3820CDFC}">
      <dsp:nvSpPr>
        <dsp:cNvPr id="0" name=""/>
        <dsp:cNvSpPr/>
      </dsp:nvSpPr>
      <dsp:spPr>
        <a:xfrm>
          <a:off x="4703579" y="1423285"/>
          <a:ext cx="2029048" cy="1217429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Meaningful feedback</a:t>
          </a:r>
        </a:p>
      </dsp:txBody>
      <dsp:txXfrm>
        <a:off x="4703579" y="1423285"/>
        <a:ext cx="2029048" cy="1217429"/>
      </dsp:txXfrm>
    </dsp:sp>
    <dsp:sp modelId="{A64A290F-66A6-C94D-8E8A-CCEFFC01E482}">
      <dsp:nvSpPr>
        <dsp:cNvPr id="0" name=""/>
        <dsp:cNvSpPr/>
      </dsp:nvSpPr>
      <dsp:spPr>
        <a:xfrm>
          <a:off x="239672" y="2843619"/>
          <a:ext cx="2029048" cy="1217429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Future-oriented discussions</a:t>
          </a:r>
        </a:p>
      </dsp:txBody>
      <dsp:txXfrm>
        <a:off x="239672" y="2843619"/>
        <a:ext cx="2029048" cy="1217429"/>
      </dsp:txXfrm>
    </dsp:sp>
    <dsp:sp modelId="{8032B056-9799-6B4D-87C1-6084D1B311E2}">
      <dsp:nvSpPr>
        <dsp:cNvPr id="0" name=""/>
        <dsp:cNvSpPr/>
      </dsp:nvSpPr>
      <dsp:spPr>
        <a:xfrm>
          <a:off x="2471626" y="2843619"/>
          <a:ext cx="2029048" cy="1217429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Peer or extracurricular connections outside of class</a:t>
          </a:r>
        </a:p>
      </dsp:txBody>
      <dsp:txXfrm>
        <a:off x="2471626" y="2843619"/>
        <a:ext cx="2029048" cy="1217429"/>
      </dsp:txXfrm>
    </dsp:sp>
    <dsp:sp modelId="{DE61A5BA-8503-6245-915A-CA30DA6798D7}">
      <dsp:nvSpPr>
        <dsp:cNvPr id="0" name=""/>
        <dsp:cNvSpPr/>
      </dsp:nvSpPr>
      <dsp:spPr>
        <a:xfrm>
          <a:off x="4703579" y="2843619"/>
          <a:ext cx="2029048" cy="1217429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Noticing patterns together</a:t>
          </a:r>
        </a:p>
      </dsp:txBody>
      <dsp:txXfrm>
        <a:off x="4703579" y="2843619"/>
        <a:ext cx="2029048" cy="12174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5F2AC8-5F13-2B40-BCB7-3BCCEFE37FDE}">
      <dsp:nvSpPr>
        <dsp:cNvPr id="0" name=""/>
        <dsp:cNvSpPr/>
      </dsp:nvSpPr>
      <dsp:spPr>
        <a:xfrm>
          <a:off x="239672" y="2951"/>
          <a:ext cx="2029048" cy="1217429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Greeting at the door every day</a:t>
          </a:r>
        </a:p>
      </dsp:txBody>
      <dsp:txXfrm>
        <a:off x="239672" y="2951"/>
        <a:ext cx="2029048" cy="1217429"/>
      </dsp:txXfrm>
    </dsp:sp>
    <dsp:sp modelId="{C2C67CBE-D23B-6142-863E-F391CDDF597A}">
      <dsp:nvSpPr>
        <dsp:cNvPr id="0" name=""/>
        <dsp:cNvSpPr/>
      </dsp:nvSpPr>
      <dsp:spPr>
        <a:xfrm>
          <a:off x="2471626" y="2951"/>
          <a:ext cx="2029048" cy="1217429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Morning check-in call or conversation</a:t>
          </a:r>
        </a:p>
      </dsp:txBody>
      <dsp:txXfrm>
        <a:off x="2471626" y="2951"/>
        <a:ext cx="2029048" cy="1217429"/>
      </dsp:txXfrm>
    </dsp:sp>
    <dsp:sp modelId="{47B421E7-1A9B-F24A-AE6D-BA78587C24C9}">
      <dsp:nvSpPr>
        <dsp:cNvPr id="0" name=""/>
        <dsp:cNvSpPr/>
      </dsp:nvSpPr>
      <dsp:spPr>
        <a:xfrm>
          <a:off x="4703579" y="2951"/>
          <a:ext cx="2029048" cy="1217429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Daily personal connection</a:t>
          </a:r>
        </a:p>
      </dsp:txBody>
      <dsp:txXfrm>
        <a:off x="4703579" y="2951"/>
        <a:ext cx="2029048" cy="1217429"/>
      </dsp:txXfrm>
    </dsp:sp>
    <dsp:sp modelId="{E1BB0D4B-8334-A44F-97CD-238A9A750028}">
      <dsp:nvSpPr>
        <dsp:cNvPr id="0" name=""/>
        <dsp:cNvSpPr/>
      </dsp:nvSpPr>
      <dsp:spPr>
        <a:xfrm>
          <a:off x="239672" y="1423285"/>
          <a:ext cx="2029048" cy="1217429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Home outreach (with positive parent-student relationship)</a:t>
          </a:r>
        </a:p>
      </dsp:txBody>
      <dsp:txXfrm>
        <a:off x="239672" y="1423285"/>
        <a:ext cx="2029048" cy="1217429"/>
      </dsp:txXfrm>
    </dsp:sp>
    <dsp:sp modelId="{A98E2E1F-9591-4C4F-BA9A-36121B999DCA}">
      <dsp:nvSpPr>
        <dsp:cNvPr id="0" name=""/>
        <dsp:cNvSpPr/>
      </dsp:nvSpPr>
      <dsp:spPr>
        <a:xfrm>
          <a:off x="2471626" y="1423285"/>
          <a:ext cx="2029048" cy="1217429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Conversation about effects on graduation</a:t>
          </a:r>
        </a:p>
      </dsp:txBody>
      <dsp:txXfrm>
        <a:off x="2471626" y="1423285"/>
        <a:ext cx="2029048" cy="1217429"/>
      </dsp:txXfrm>
    </dsp:sp>
    <dsp:sp modelId="{97112E38-D227-EF49-A1A3-527A3820CDFC}">
      <dsp:nvSpPr>
        <dsp:cNvPr id="0" name=""/>
        <dsp:cNvSpPr/>
      </dsp:nvSpPr>
      <dsp:spPr>
        <a:xfrm>
          <a:off x="4703579" y="1423285"/>
          <a:ext cx="2029048" cy="1217429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Meaningful feedback</a:t>
          </a:r>
        </a:p>
      </dsp:txBody>
      <dsp:txXfrm>
        <a:off x="4703579" y="1423285"/>
        <a:ext cx="2029048" cy="1217429"/>
      </dsp:txXfrm>
    </dsp:sp>
    <dsp:sp modelId="{A64A290F-66A6-C94D-8E8A-CCEFFC01E482}">
      <dsp:nvSpPr>
        <dsp:cNvPr id="0" name=""/>
        <dsp:cNvSpPr/>
      </dsp:nvSpPr>
      <dsp:spPr>
        <a:xfrm>
          <a:off x="239672" y="2843619"/>
          <a:ext cx="2029048" cy="1217429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Future-oriented discussions</a:t>
          </a:r>
        </a:p>
      </dsp:txBody>
      <dsp:txXfrm>
        <a:off x="239672" y="2843619"/>
        <a:ext cx="2029048" cy="1217429"/>
      </dsp:txXfrm>
    </dsp:sp>
    <dsp:sp modelId="{8032B056-9799-6B4D-87C1-6084D1B311E2}">
      <dsp:nvSpPr>
        <dsp:cNvPr id="0" name=""/>
        <dsp:cNvSpPr/>
      </dsp:nvSpPr>
      <dsp:spPr>
        <a:xfrm>
          <a:off x="2471626" y="2843619"/>
          <a:ext cx="2029048" cy="1217429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Peer or extracurricular connections outside of class</a:t>
          </a:r>
        </a:p>
      </dsp:txBody>
      <dsp:txXfrm>
        <a:off x="2471626" y="2843619"/>
        <a:ext cx="2029048" cy="1217429"/>
      </dsp:txXfrm>
    </dsp:sp>
    <dsp:sp modelId="{DE61A5BA-8503-6245-915A-CA30DA6798D7}">
      <dsp:nvSpPr>
        <dsp:cNvPr id="0" name=""/>
        <dsp:cNvSpPr/>
      </dsp:nvSpPr>
      <dsp:spPr>
        <a:xfrm>
          <a:off x="4703579" y="2843619"/>
          <a:ext cx="2029048" cy="1217429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Noticing patterns together</a:t>
          </a:r>
        </a:p>
      </dsp:txBody>
      <dsp:txXfrm>
        <a:off x="4703579" y="2843619"/>
        <a:ext cx="2029048" cy="12174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15DB248-2700-B24A-88A3-FD58A23B3E9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809AC4-2820-F643-8203-7F72EEF629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6F052-E2CC-7844-8A0B-6EE13560D0EB}" type="datetimeFigureOut">
              <a:rPr lang="en-US" smtClean="0"/>
              <a:t>3/28/19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F2E564-EA8A-3B4C-933A-105614DCDEF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3935C4-56AC-094A-9354-9C4B88CDE6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252669-480E-104E-A1B3-8FDC659BF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6224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51C4A-0735-5249-A987-AD0E5C382176}" type="datetimeFigureOut">
              <a:rPr lang="en-US" smtClean="0"/>
              <a:t>3/28/19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D7D3B-FC3A-5544-9009-C691E6222A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041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kolta.org/catalog/files/What%20Motivates%20Students%20to%20Turn%20around%20Attendance%20-%20Student%20Names%20Redacted.pdf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tabLst/>
              <a:defRPr/>
            </a:pPr>
            <a:r>
              <a:rPr lang="en-US" sz="1200" dirty="0">
                <a:ea typeface="Calibri"/>
                <a:cs typeface="Calibri"/>
                <a:sym typeface="Calibri"/>
              </a:rPr>
              <a:t>Source: </a:t>
            </a:r>
            <a:r>
              <a:rPr lang="en-US" sz="1200" dirty="0">
                <a:hlinkClick r:id="rId3"/>
              </a:rPr>
              <a:t>What Motivates Students to Turn Around Attendance?</a:t>
            </a:r>
            <a:r>
              <a:rPr lang="en-US" sz="1200" dirty="0"/>
              <a:t> (Eskolta School Research and Design)</a:t>
            </a:r>
            <a:endParaRPr lang="en-US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8912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86395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018921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396999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36814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D7D3B-FC3A-5544-9009-C691E6222A1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23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98385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82741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46116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32061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8920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22733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65496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822960" y="1819402"/>
            <a:ext cx="7543800" cy="4514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D38829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urier New"/>
              <a:buChar char="o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13114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822960" y="878663"/>
            <a:ext cx="7543800" cy="878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400"/>
              <a:buFont typeface="Century Gothic"/>
              <a:buNone/>
              <a:defRPr sz="2400" b="1" i="0" u="none" strike="noStrike" cap="none">
                <a:solidFill>
                  <a:srgbClr val="143F6A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822960" y="1819402"/>
            <a:ext cx="7543800" cy="4514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urier New"/>
              <a:buChar char="o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9235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822960" y="877297"/>
            <a:ext cx="7543800" cy="1130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400"/>
              <a:buFont typeface="Century Gothic"/>
              <a:buNone/>
              <a:defRPr sz="2400" b="1" i="0" u="none" strike="noStrike" cap="none">
                <a:solidFill>
                  <a:srgbClr val="143F6A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822959" y="2094052"/>
            <a:ext cx="3703320" cy="4365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D38829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4B67A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B67A9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B67A9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B67A9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663440" y="2094051"/>
            <a:ext cx="3703320" cy="4365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D38829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urier New"/>
              <a:buChar char="o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7201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822960" y="870155"/>
            <a:ext cx="7543800" cy="1046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400"/>
              <a:buFont typeface="Century Gothic"/>
              <a:buNone/>
              <a:defRPr sz="2400" b="1" i="0" u="none" strike="noStrike" cap="none">
                <a:solidFill>
                  <a:srgbClr val="143F6A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822960" y="2400212"/>
            <a:ext cx="3703320" cy="681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urier New"/>
              <a:buNone/>
              <a:defRPr sz="20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8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822960" y="3333520"/>
            <a:ext cx="3703320" cy="3126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D38829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urier New"/>
              <a:buChar char="o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4663440" y="2400212"/>
            <a:ext cx="3703320" cy="681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urier New"/>
              <a:buNone/>
              <a:defRPr sz="20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8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4"/>
          </p:nvPr>
        </p:nvSpPr>
        <p:spPr>
          <a:xfrm>
            <a:off x="4663440" y="3333520"/>
            <a:ext cx="3703320" cy="3126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D38829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urier New"/>
              <a:buChar char="o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1485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822960" y="919622"/>
            <a:ext cx="7543800" cy="815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400"/>
              <a:buFont typeface="Century Gothic"/>
              <a:buNone/>
              <a:defRPr sz="2400" b="1" i="0" u="none" strike="noStrike" cap="none">
                <a:solidFill>
                  <a:srgbClr val="143F6A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331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822960" y="758952"/>
            <a:ext cx="7543800" cy="153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Rockwell"/>
              <a:buNone/>
              <a:defRPr sz="4400" b="1" i="0" u="none" strike="noStrike" cap="none">
                <a:solidFill>
                  <a:srgbClr val="7F7F7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825038" y="758952"/>
            <a:ext cx="7543800" cy="344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400" b="0" i="0" u="none" strike="noStrike" cap="none">
                <a:solidFill>
                  <a:srgbClr val="143F6A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urier New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822325" y="5140325"/>
            <a:ext cx="7543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urier New"/>
              <a:buChar char="o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3816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-27600"/>
            <a:ext cx="9155870" cy="89871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822960" y="946874"/>
            <a:ext cx="7543800" cy="90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400"/>
              <a:buFont typeface="Century Gothic"/>
              <a:buNone/>
              <a:defRPr sz="2400" b="1" i="0" u="none" strike="noStrike" cap="none">
                <a:solidFill>
                  <a:srgbClr val="143F6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822960" y="1819402"/>
            <a:ext cx="7543800" cy="4514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urier New"/>
              <a:buChar char="o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14" name="Shape 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338489" y="377789"/>
            <a:ext cx="1028271" cy="33756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25">
            <a:extLst>
              <a:ext uri="{FF2B5EF4-FFF2-40B4-BE49-F238E27FC236}">
                <a16:creationId xmlns:a16="http://schemas.microsoft.com/office/drawing/2014/main" id="{29FF098D-C8E0-6046-A645-1171E173ADDB}"/>
              </a:ext>
            </a:extLst>
          </p:cNvPr>
          <p:cNvSpPr txBox="1"/>
          <p:nvPr userDrawn="1"/>
        </p:nvSpPr>
        <p:spPr>
          <a:xfrm>
            <a:off x="695739" y="423675"/>
            <a:ext cx="7671021" cy="49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en-US" sz="1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Power of Invisibility: Factors that Influence Attendance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462177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80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EE04EA-FF36-684B-9B5E-895F80349E95}"/>
              </a:ext>
            </a:extLst>
          </p:cNvPr>
          <p:cNvSpPr/>
          <p:nvPr/>
        </p:nvSpPr>
        <p:spPr>
          <a:xfrm>
            <a:off x="-1" y="0"/>
            <a:ext cx="4723597" cy="6857999"/>
          </a:xfrm>
          <a:prstGeom prst="rect">
            <a:avLst/>
          </a:prstGeom>
          <a:solidFill>
            <a:srgbClr val="143F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C82C55D-A76C-F44E-8949-6324A1182EEC}"/>
              </a:ext>
            </a:extLst>
          </p:cNvPr>
          <p:cNvSpPr/>
          <p:nvPr/>
        </p:nvSpPr>
        <p:spPr>
          <a:xfrm>
            <a:off x="-1" y="1730188"/>
            <a:ext cx="4723597" cy="5127811"/>
          </a:xfrm>
          <a:prstGeom prst="rect">
            <a:avLst/>
          </a:prstGeom>
          <a:solidFill>
            <a:srgbClr val="7677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hape 50"/>
          <p:cNvSpPr txBox="1">
            <a:spLocks noGrp="1"/>
          </p:cNvSpPr>
          <p:nvPr>
            <p:ph type="ctrTitle"/>
          </p:nvPr>
        </p:nvSpPr>
        <p:spPr>
          <a:xfrm>
            <a:off x="785638" y="1730188"/>
            <a:ext cx="3775934" cy="287991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The Power of Invisibility: Factors that Influence Attendance 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subTitle" idx="1"/>
          </p:nvPr>
        </p:nvSpPr>
        <p:spPr>
          <a:xfrm>
            <a:off x="752621" y="561728"/>
            <a:ext cx="3846273" cy="1365683"/>
          </a:xfrm>
        </p:spPr>
        <p:txBody>
          <a:bodyPr/>
          <a:lstStyle/>
          <a:p>
            <a:pPr marL="25400" lvl="0" indent="0"/>
            <a:r>
              <a:rPr lang="en-US" sz="2000" dirty="0">
                <a:solidFill>
                  <a:schemeClr val="bg1"/>
                </a:solidFill>
                <a:sym typeface="Calibri"/>
              </a:rPr>
              <a:t>ATTENDANCE SUPPORT SESSION 1</a:t>
            </a:r>
          </a:p>
        </p:txBody>
      </p:sp>
      <p:pic>
        <p:nvPicPr>
          <p:cNvPr id="13" name="Shape 14">
            <a:extLst>
              <a:ext uri="{FF2B5EF4-FFF2-40B4-BE49-F238E27FC236}">
                <a16:creationId xmlns:a16="http://schemas.microsoft.com/office/drawing/2014/main" id="{E4A9F5D4-BC3C-CC40-ACF9-F4ADFB90372E}"/>
              </a:ext>
            </a:extLst>
          </p:cNvPr>
          <p:cNvPicPr preferRelativeResize="0"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504" y="5816518"/>
            <a:ext cx="1541235" cy="503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person walking down a sidewalk in front of a brick building&#10;&#10;Description automatically generated">
            <a:extLst>
              <a:ext uri="{FF2B5EF4-FFF2-40B4-BE49-F238E27FC236}">
                <a16:creationId xmlns:a16="http://schemas.microsoft.com/office/drawing/2014/main" id="{8EC7B33F-BB51-E446-88C3-85AE056A3C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3596" y="0"/>
            <a:ext cx="44204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400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82BC9-3F09-0B4B-A23A-C00FF12E2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878662"/>
            <a:ext cx="4663440" cy="1458138"/>
          </a:xfrm>
        </p:spPr>
        <p:txBody>
          <a:bodyPr/>
          <a:lstStyle/>
          <a:p>
            <a:r>
              <a:rPr lang="en-US" sz="4000" dirty="0"/>
              <a:t>Explore Practices: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FFDF97-2114-044E-8AF4-436C5E891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4637" y="2127434"/>
            <a:ext cx="2907906" cy="4514914"/>
          </a:xfrm>
        </p:spPr>
        <p:txBody>
          <a:bodyPr/>
          <a:lstStyle/>
          <a:p>
            <a:pPr marL="101600" indent="0">
              <a:buNone/>
            </a:pPr>
            <a:r>
              <a:rPr lang="en-US" dirty="0"/>
              <a:t>Look over these nine practices to improve attendance: </a:t>
            </a:r>
          </a:p>
          <a:p>
            <a:pPr>
              <a:buClr>
                <a:schemeClr val="accent3"/>
              </a:buClr>
              <a:buFont typeface="Wingdings" pitchFamily="2" charset="2"/>
              <a:buChar char="§"/>
            </a:pPr>
            <a:r>
              <a:rPr lang="en-US" dirty="0"/>
              <a:t>Make note of any elements that connect to what students at your school might experience.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3EEFC86-150D-9844-9CD6-9F32CA6BBC3B}"/>
              </a:ext>
            </a:extLst>
          </p:cNvPr>
          <p:cNvGrpSpPr/>
          <p:nvPr/>
        </p:nvGrpSpPr>
        <p:grpSpPr>
          <a:xfrm>
            <a:off x="3725377" y="2394284"/>
            <a:ext cx="4683986" cy="903664"/>
            <a:chOff x="3886724" y="1519662"/>
            <a:chExt cx="4683986" cy="903664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F69240F-D7F2-7C4D-BD49-9FA0ECC4456C}"/>
                </a:ext>
              </a:extLst>
            </p:cNvPr>
            <p:cNvSpPr/>
            <p:nvPr/>
          </p:nvSpPr>
          <p:spPr>
            <a:xfrm>
              <a:off x="3886724" y="1519662"/>
              <a:ext cx="1506106" cy="903663"/>
            </a:xfrm>
            <a:custGeom>
              <a:avLst/>
              <a:gdLst>
                <a:gd name="connsiteX0" fmla="*/ 0 w 1506106"/>
                <a:gd name="connsiteY0" fmla="*/ 0 h 903663"/>
                <a:gd name="connsiteX1" fmla="*/ 1506106 w 1506106"/>
                <a:gd name="connsiteY1" fmla="*/ 0 h 903663"/>
                <a:gd name="connsiteX2" fmla="*/ 1506106 w 1506106"/>
                <a:gd name="connsiteY2" fmla="*/ 903663 h 903663"/>
                <a:gd name="connsiteX3" fmla="*/ 0 w 1506106"/>
                <a:gd name="connsiteY3" fmla="*/ 903663 h 903663"/>
                <a:gd name="connsiteX4" fmla="*/ 0 w 1506106"/>
                <a:gd name="connsiteY4" fmla="*/ 0 h 903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6106" h="903663">
                  <a:moveTo>
                    <a:pt x="0" y="0"/>
                  </a:moveTo>
                  <a:lnTo>
                    <a:pt x="1506106" y="0"/>
                  </a:lnTo>
                  <a:lnTo>
                    <a:pt x="1506106" y="903663"/>
                  </a:lnTo>
                  <a:lnTo>
                    <a:pt x="0" y="90366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Greeting at the door every day</a:t>
              </a: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B3BD9053-CB9F-294A-A71A-6A4977D9104A}"/>
                </a:ext>
              </a:extLst>
            </p:cNvPr>
            <p:cNvSpPr/>
            <p:nvPr/>
          </p:nvSpPr>
          <p:spPr>
            <a:xfrm>
              <a:off x="5475664" y="1519663"/>
              <a:ext cx="1506106" cy="903663"/>
            </a:xfrm>
            <a:custGeom>
              <a:avLst/>
              <a:gdLst>
                <a:gd name="connsiteX0" fmla="*/ 0 w 1506106"/>
                <a:gd name="connsiteY0" fmla="*/ 0 h 903663"/>
                <a:gd name="connsiteX1" fmla="*/ 1506106 w 1506106"/>
                <a:gd name="connsiteY1" fmla="*/ 0 h 903663"/>
                <a:gd name="connsiteX2" fmla="*/ 1506106 w 1506106"/>
                <a:gd name="connsiteY2" fmla="*/ 903663 h 903663"/>
                <a:gd name="connsiteX3" fmla="*/ 0 w 1506106"/>
                <a:gd name="connsiteY3" fmla="*/ 903663 h 903663"/>
                <a:gd name="connsiteX4" fmla="*/ 0 w 1506106"/>
                <a:gd name="connsiteY4" fmla="*/ 0 h 903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6106" h="903663">
                  <a:moveTo>
                    <a:pt x="0" y="0"/>
                  </a:moveTo>
                  <a:lnTo>
                    <a:pt x="1506106" y="0"/>
                  </a:lnTo>
                  <a:lnTo>
                    <a:pt x="1506106" y="903663"/>
                  </a:lnTo>
                  <a:lnTo>
                    <a:pt x="0" y="90366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Morning check-in call or conversation</a:t>
              </a: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03AFC2C0-4B1C-EC4F-971A-2B0609D85135}"/>
                </a:ext>
              </a:extLst>
            </p:cNvPr>
            <p:cNvSpPr/>
            <p:nvPr/>
          </p:nvSpPr>
          <p:spPr>
            <a:xfrm>
              <a:off x="7064604" y="1519662"/>
              <a:ext cx="1506106" cy="903663"/>
            </a:xfrm>
            <a:custGeom>
              <a:avLst/>
              <a:gdLst>
                <a:gd name="connsiteX0" fmla="*/ 0 w 1506106"/>
                <a:gd name="connsiteY0" fmla="*/ 0 h 903663"/>
                <a:gd name="connsiteX1" fmla="*/ 1506106 w 1506106"/>
                <a:gd name="connsiteY1" fmla="*/ 0 h 903663"/>
                <a:gd name="connsiteX2" fmla="*/ 1506106 w 1506106"/>
                <a:gd name="connsiteY2" fmla="*/ 903663 h 903663"/>
                <a:gd name="connsiteX3" fmla="*/ 0 w 1506106"/>
                <a:gd name="connsiteY3" fmla="*/ 903663 h 903663"/>
                <a:gd name="connsiteX4" fmla="*/ 0 w 1506106"/>
                <a:gd name="connsiteY4" fmla="*/ 0 h 903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6106" h="903663">
                  <a:moveTo>
                    <a:pt x="0" y="0"/>
                  </a:moveTo>
                  <a:lnTo>
                    <a:pt x="1506106" y="0"/>
                  </a:lnTo>
                  <a:lnTo>
                    <a:pt x="1506106" y="903663"/>
                  </a:lnTo>
                  <a:lnTo>
                    <a:pt x="0" y="90366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Home outreach (with positive parent-student relationship)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2AAE503-8358-4E4C-96DE-0A7314741D09}"/>
              </a:ext>
            </a:extLst>
          </p:cNvPr>
          <p:cNvGrpSpPr/>
          <p:nvPr/>
        </p:nvGrpSpPr>
        <p:grpSpPr>
          <a:xfrm>
            <a:off x="3725377" y="3375236"/>
            <a:ext cx="4683986" cy="903664"/>
            <a:chOff x="3886724" y="2487411"/>
            <a:chExt cx="4683986" cy="903664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3F3795D4-A6D7-E34A-B2C7-5581AFCA2F59}"/>
                </a:ext>
              </a:extLst>
            </p:cNvPr>
            <p:cNvSpPr/>
            <p:nvPr/>
          </p:nvSpPr>
          <p:spPr>
            <a:xfrm>
              <a:off x="3886724" y="2487412"/>
              <a:ext cx="1506106" cy="903663"/>
            </a:xfrm>
            <a:custGeom>
              <a:avLst/>
              <a:gdLst>
                <a:gd name="connsiteX0" fmla="*/ 0 w 1506106"/>
                <a:gd name="connsiteY0" fmla="*/ 0 h 903663"/>
                <a:gd name="connsiteX1" fmla="*/ 1506106 w 1506106"/>
                <a:gd name="connsiteY1" fmla="*/ 0 h 903663"/>
                <a:gd name="connsiteX2" fmla="*/ 1506106 w 1506106"/>
                <a:gd name="connsiteY2" fmla="*/ 903663 h 903663"/>
                <a:gd name="connsiteX3" fmla="*/ 0 w 1506106"/>
                <a:gd name="connsiteY3" fmla="*/ 903663 h 903663"/>
                <a:gd name="connsiteX4" fmla="*/ 0 w 1506106"/>
                <a:gd name="connsiteY4" fmla="*/ 0 h 903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6106" h="903663">
                  <a:moveTo>
                    <a:pt x="0" y="0"/>
                  </a:moveTo>
                  <a:lnTo>
                    <a:pt x="1506106" y="0"/>
                  </a:lnTo>
                  <a:lnTo>
                    <a:pt x="1506106" y="903663"/>
                  </a:lnTo>
                  <a:lnTo>
                    <a:pt x="0" y="90366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Daily personal connection</a:t>
              </a: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A42775E8-C896-4348-9409-77AF59CFF167}"/>
                </a:ext>
              </a:extLst>
            </p:cNvPr>
            <p:cNvSpPr/>
            <p:nvPr/>
          </p:nvSpPr>
          <p:spPr>
            <a:xfrm>
              <a:off x="5475664" y="2487411"/>
              <a:ext cx="1506106" cy="903663"/>
            </a:xfrm>
            <a:custGeom>
              <a:avLst/>
              <a:gdLst>
                <a:gd name="connsiteX0" fmla="*/ 0 w 1506106"/>
                <a:gd name="connsiteY0" fmla="*/ 0 h 903663"/>
                <a:gd name="connsiteX1" fmla="*/ 1506106 w 1506106"/>
                <a:gd name="connsiteY1" fmla="*/ 0 h 903663"/>
                <a:gd name="connsiteX2" fmla="*/ 1506106 w 1506106"/>
                <a:gd name="connsiteY2" fmla="*/ 903663 h 903663"/>
                <a:gd name="connsiteX3" fmla="*/ 0 w 1506106"/>
                <a:gd name="connsiteY3" fmla="*/ 903663 h 903663"/>
                <a:gd name="connsiteX4" fmla="*/ 0 w 1506106"/>
                <a:gd name="connsiteY4" fmla="*/ 0 h 903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6106" h="903663">
                  <a:moveTo>
                    <a:pt x="0" y="0"/>
                  </a:moveTo>
                  <a:lnTo>
                    <a:pt x="1506106" y="0"/>
                  </a:lnTo>
                  <a:lnTo>
                    <a:pt x="1506106" y="903663"/>
                  </a:lnTo>
                  <a:lnTo>
                    <a:pt x="0" y="90366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Conversation about effects on graduation</a:t>
              </a: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0B62314-BE84-B34A-AAE2-A066190B1947}"/>
                </a:ext>
              </a:extLst>
            </p:cNvPr>
            <p:cNvSpPr/>
            <p:nvPr/>
          </p:nvSpPr>
          <p:spPr>
            <a:xfrm>
              <a:off x="7064604" y="2487411"/>
              <a:ext cx="1506106" cy="903663"/>
            </a:xfrm>
            <a:custGeom>
              <a:avLst/>
              <a:gdLst>
                <a:gd name="connsiteX0" fmla="*/ 0 w 1506106"/>
                <a:gd name="connsiteY0" fmla="*/ 0 h 903663"/>
                <a:gd name="connsiteX1" fmla="*/ 1506106 w 1506106"/>
                <a:gd name="connsiteY1" fmla="*/ 0 h 903663"/>
                <a:gd name="connsiteX2" fmla="*/ 1506106 w 1506106"/>
                <a:gd name="connsiteY2" fmla="*/ 903663 h 903663"/>
                <a:gd name="connsiteX3" fmla="*/ 0 w 1506106"/>
                <a:gd name="connsiteY3" fmla="*/ 903663 h 903663"/>
                <a:gd name="connsiteX4" fmla="*/ 0 w 1506106"/>
                <a:gd name="connsiteY4" fmla="*/ 0 h 903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6106" h="903663">
                  <a:moveTo>
                    <a:pt x="0" y="0"/>
                  </a:moveTo>
                  <a:lnTo>
                    <a:pt x="1506106" y="0"/>
                  </a:lnTo>
                  <a:lnTo>
                    <a:pt x="1506106" y="903663"/>
                  </a:lnTo>
                  <a:lnTo>
                    <a:pt x="0" y="90366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Meaningful feedback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7253B8B-ABDD-D043-9E04-BBA934A70ACE}"/>
              </a:ext>
            </a:extLst>
          </p:cNvPr>
          <p:cNvGrpSpPr/>
          <p:nvPr/>
        </p:nvGrpSpPr>
        <p:grpSpPr>
          <a:xfrm>
            <a:off x="3725377" y="4356188"/>
            <a:ext cx="4683986" cy="903663"/>
            <a:chOff x="3886724" y="3481566"/>
            <a:chExt cx="4683986" cy="903663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379FCCB7-D2AB-6042-8295-E70A9B7DA70C}"/>
                </a:ext>
              </a:extLst>
            </p:cNvPr>
            <p:cNvSpPr/>
            <p:nvPr/>
          </p:nvSpPr>
          <p:spPr>
            <a:xfrm>
              <a:off x="5475664" y="3481566"/>
              <a:ext cx="1506106" cy="903663"/>
            </a:xfrm>
            <a:custGeom>
              <a:avLst/>
              <a:gdLst>
                <a:gd name="connsiteX0" fmla="*/ 0 w 1506106"/>
                <a:gd name="connsiteY0" fmla="*/ 0 h 903663"/>
                <a:gd name="connsiteX1" fmla="*/ 1506106 w 1506106"/>
                <a:gd name="connsiteY1" fmla="*/ 0 h 903663"/>
                <a:gd name="connsiteX2" fmla="*/ 1506106 w 1506106"/>
                <a:gd name="connsiteY2" fmla="*/ 903663 h 903663"/>
                <a:gd name="connsiteX3" fmla="*/ 0 w 1506106"/>
                <a:gd name="connsiteY3" fmla="*/ 903663 h 903663"/>
                <a:gd name="connsiteX4" fmla="*/ 0 w 1506106"/>
                <a:gd name="connsiteY4" fmla="*/ 0 h 903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6106" h="903663">
                  <a:moveTo>
                    <a:pt x="0" y="0"/>
                  </a:moveTo>
                  <a:lnTo>
                    <a:pt x="1506106" y="0"/>
                  </a:lnTo>
                  <a:lnTo>
                    <a:pt x="1506106" y="903663"/>
                  </a:lnTo>
                  <a:lnTo>
                    <a:pt x="0" y="90366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Future-oriented discussions</a:t>
              </a: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856CAF47-6476-C946-950F-ACEB978349ED}"/>
                </a:ext>
              </a:extLst>
            </p:cNvPr>
            <p:cNvSpPr/>
            <p:nvPr/>
          </p:nvSpPr>
          <p:spPr>
            <a:xfrm>
              <a:off x="7064604" y="3481566"/>
              <a:ext cx="1506106" cy="903663"/>
            </a:xfrm>
            <a:custGeom>
              <a:avLst/>
              <a:gdLst>
                <a:gd name="connsiteX0" fmla="*/ 0 w 1506106"/>
                <a:gd name="connsiteY0" fmla="*/ 0 h 903663"/>
                <a:gd name="connsiteX1" fmla="*/ 1506106 w 1506106"/>
                <a:gd name="connsiteY1" fmla="*/ 0 h 903663"/>
                <a:gd name="connsiteX2" fmla="*/ 1506106 w 1506106"/>
                <a:gd name="connsiteY2" fmla="*/ 903663 h 903663"/>
                <a:gd name="connsiteX3" fmla="*/ 0 w 1506106"/>
                <a:gd name="connsiteY3" fmla="*/ 903663 h 903663"/>
                <a:gd name="connsiteX4" fmla="*/ 0 w 1506106"/>
                <a:gd name="connsiteY4" fmla="*/ 0 h 903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6106" h="903663">
                  <a:moveTo>
                    <a:pt x="0" y="0"/>
                  </a:moveTo>
                  <a:lnTo>
                    <a:pt x="1506106" y="0"/>
                  </a:lnTo>
                  <a:lnTo>
                    <a:pt x="1506106" y="903663"/>
                  </a:lnTo>
                  <a:lnTo>
                    <a:pt x="0" y="90366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Peer or extracurricular connections outside of class</a:t>
              </a: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D0135382-E0A3-B045-94D4-022ABEE41A5B}"/>
                </a:ext>
              </a:extLst>
            </p:cNvPr>
            <p:cNvSpPr/>
            <p:nvPr/>
          </p:nvSpPr>
          <p:spPr>
            <a:xfrm>
              <a:off x="3886724" y="3481566"/>
              <a:ext cx="1506106" cy="903663"/>
            </a:xfrm>
            <a:custGeom>
              <a:avLst/>
              <a:gdLst>
                <a:gd name="connsiteX0" fmla="*/ 0 w 1506106"/>
                <a:gd name="connsiteY0" fmla="*/ 0 h 903663"/>
                <a:gd name="connsiteX1" fmla="*/ 1506106 w 1506106"/>
                <a:gd name="connsiteY1" fmla="*/ 0 h 903663"/>
                <a:gd name="connsiteX2" fmla="*/ 1506106 w 1506106"/>
                <a:gd name="connsiteY2" fmla="*/ 903663 h 903663"/>
                <a:gd name="connsiteX3" fmla="*/ 0 w 1506106"/>
                <a:gd name="connsiteY3" fmla="*/ 903663 h 903663"/>
                <a:gd name="connsiteX4" fmla="*/ 0 w 1506106"/>
                <a:gd name="connsiteY4" fmla="*/ 0 h 903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6106" h="903663">
                  <a:moveTo>
                    <a:pt x="0" y="0"/>
                  </a:moveTo>
                  <a:lnTo>
                    <a:pt x="1506106" y="0"/>
                  </a:lnTo>
                  <a:lnTo>
                    <a:pt x="1506106" y="903663"/>
                  </a:lnTo>
                  <a:lnTo>
                    <a:pt x="0" y="90366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Noticing patterns together</a:t>
              </a:r>
            </a:p>
          </p:txBody>
        </p:sp>
      </p:grpSp>
      <p:sp>
        <p:nvSpPr>
          <p:cNvPr id="20" name="Shape 60">
            <a:extLst>
              <a:ext uri="{FF2B5EF4-FFF2-40B4-BE49-F238E27FC236}">
                <a16:creationId xmlns:a16="http://schemas.microsoft.com/office/drawing/2014/main" id="{C6C31C7E-4409-8646-8A7F-3735066CBD57}"/>
              </a:ext>
            </a:extLst>
          </p:cNvPr>
          <p:cNvSpPr txBox="1"/>
          <p:nvPr/>
        </p:nvSpPr>
        <p:spPr>
          <a:xfrm>
            <a:off x="8191500" y="6234024"/>
            <a:ext cx="47692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Calibri"/>
              <a:buNone/>
              <a:tabLst/>
              <a:defRPr/>
            </a:pPr>
            <a:fld id="{BF0D6800-8A97-B146-88C4-9FCDD061E14E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800"/>
                <a:buFont typeface="Calibri"/>
                <a:buNone/>
                <a:tabLst/>
                <a:defRPr/>
              </a:pPr>
              <a:t>10</a:t>
            </a:fld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9126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 idx="4294967295"/>
          </p:nvPr>
        </p:nvSpPr>
        <p:spPr>
          <a:xfrm>
            <a:off x="647699" y="941400"/>
            <a:ext cx="4827900" cy="9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400"/>
              <a:buFont typeface="Rockwell"/>
              <a:buNone/>
            </a:pPr>
            <a:r>
              <a:rPr lang="en-US" sz="4000" dirty="0">
                <a:latin typeface="Rockwell"/>
                <a:ea typeface="Rockwell"/>
                <a:cs typeface="Rockwell"/>
                <a:sym typeface="Rockwell"/>
              </a:rPr>
              <a:t>Deepen Understanding: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400"/>
              <a:buFont typeface="Rockwell"/>
              <a:buNone/>
            </a:pPr>
            <a:endParaRPr sz="4000" dirty="0"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47699" y="2273299"/>
            <a:ext cx="4827900" cy="3960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38100" lvl="0" indent="0">
              <a:lnSpc>
                <a:spcPct val="100000"/>
              </a:lnSpc>
              <a:spcBef>
                <a:spcPts val="0"/>
              </a:spcBef>
              <a:buSzPts val="2400"/>
              <a:buNone/>
            </a:pPr>
            <a:r>
              <a:rPr lang="en-US" dirty="0">
                <a:highlight>
                  <a:srgbClr val="FFFFFF"/>
                </a:highlight>
              </a:rPr>
              <a:t>Select one piece of research to explore further in a small group. </a:t>
            </a:r>
          </a:p>
          <a:p>
            <a:pPr marL="38100" lvl="0" indent="0">
              <a:lnSpc>
                <a:spcPct val="100000"/>
              </a:lnSpc>
              <a:spcBef>
                <a:spcPts val="0"/>
              </a:spcBef>
              <a:buSzPts val="2400"/>
              <a:buNone/>
            </a:pPr>
            <a:endParaRPr lang="en-US" dirty="0">
              <a:highlight>
                <a:srgbClr val="FFFFFF"/>
              </a:highlight>
            </a:endParaRPr>
          </a:p>
          <a:p>
            <a:pPr marL="38100" lvl="0" indent="0">
              <a:lnSpc>
                <a:spcPct val="100000"/>
              </a:lnSpc>
              <a:spcBef>
                <a:spcPts val="0"/>
              </a:spcBef>
              <a:buSzPts val="2400"/>
              <a:buNone/>
            </a:pPr>
            <a:r>
              <a:rPr lang="en-US" dirty="0">
                <a:highlight>
                  <a:srgbClr val="FFFFFF"/>
                </a:highlight>
              </a:rPr>
              <a:t>Use the 4A’s Questions on your Note Catcher to reflect and discuss: </a:t>
            </a:r>
          </a:p>
          <a:p>
            <a:pPr marL="38100" lvl="0" indent="0">
              <a:lnSpc>
                <a:spcPct val="100000"/>
              </a:lnSpc>
              <a:spcBef>
                <a:spcPts val="0"/>
              </a:spcBef>
              <a:buSzPts val="2400"/>
              <a:buNone/>
            </a:pPr>
            <a:r>
              <a:rPr lang="en-US" dirty="0">
                <a:highlight>
                  <a:srgbClr val="FFFFFF"/>
                </a:highlight>
              </a:rPr>
              <a:t> </a:t>
            </a:r>
          </a:p>
          <a:p>
            <a:pPr marL="381000" indent="-342900">
              <a:lnSpc>
                <a:spcPct val="100000"/>
              </a:lnSpc>
              <a:spcBef>
                <a:spcPts val="0"/>
              </a:spcBef>
              <a:buSzPts val="2400"/>
            </a:pPr>
            <a:r>
              <a:rPr lang="en-US" dirty="0">
                <a:highlight>
                  <a:srgbClr val="FFFFFF"/>
                </a:highlight>
              </a:rPr>
              <a:t>What is one takeaway you </a:t>
            </a:r>
            <a:r>
              <a:rPr lang="en-US" b="1" dirty="0">
                <a:highlight>
                  <a:srgbClr val="FFFFFF"/>
                </a:highlight>
              </a:rPr>
              <a:t>agree </a:t>
            </a:r>
            <a:r>
              <a:rPr lang="en-US" dirty="0">
                <a:highlight>
                  <a:srgbClr val="FFFFFF"/>
                </a:highlight>
              </a:rPr>
              <a:t>with? </a:t>
            </a:r>
          </a:p>
          <a:p>
            <a:pPr marL="381000" indent="-342900">
              <a:lnSpc>
                <a:spcPct val="100000"/>
              </a:lnSpc>
              <a:spcBef>
                <a:spcPts val="0"/>
              </a:spcBef>
              <a:buSzPts val="2400"/>
            </a:pPr>
            <a:r>
              <a:rPr lang="en-US" dirty="0">
                <a:highlight>
                  <a:srgbClr val="FFFFFF"/>
                </a:highlight>
              </a:rPr>
              <a:t>What is one </a:t>
            </a:r>
            <a:r>
              <a:rPr lang="en-US" b="1" dirty="0">
                <a:highlight>
                  <a:srgbClr val="FFFFFF"/>
                </a:highlight>
              </a:rPr>
              <a:t>assumption </a:t>
            </a:r>
            <a:r>
              <a:rPr lang="en-US" dirty="0">
                <a:highlight>
                  <a:srgbClr val="FFFFFF"/>
                </a:highlight>
              </a:rPr>
              <a:t>the author makes? </a:t>
            </a:r>
          </a:p>
          <a:p>
            <a:pPr marL="381000" indent="-342900">
              <a:lnSpc>
                <a:spcPct val="100000"/>
              </a:lnSpc>
              <a:spcBef>
                <a:spcPts val="0"/>
              </a:spcBef>
              <a:buSzPts val="2400"/>
            </a:pPr>
            <a:r>
              <a:rPr lang="en-US" dirty="0">
                <a:highlight>
                  <a:srgbClr val="FFFFFF"/>
                </a:highlight>
              </a:rPr>
              <a:t>What is one strategy you would </a:t>
            </a:r>
            <a:r>
              <a:rPr lang="en-US" b="1" dirty="0">
                <a:highlight>
                  <a:srgbClr val="FFFFFF"/>
                </a:highlight>
              </a:rPr>
              <a:t>argue </a:t>
            </a:r>
            <a:r>
              <a:rPr lang="en-US" dirty="0">
                <a:highlight>
                  <a:srgbClr val="FFFFFF"/>
                </a:highlight>
              </a:rPr>
              <a:t>with?</a:t>
            </a:r>
          </a:p>
          <a:p>
            <a:pPr marL="381000" indent="-342900">
              <a:lnSpc>
                <a:spcPct val="100000"/>
              </a:lnSpc>
              <a:spcBef>
                <a:spcPts val="0"/>
              </a:spcBef>
              <a:buSzPts val="2400"/>
            </a:pPr>
            <a:r>
              <a:rPr lang="en-US" dirty="0">
                <a:highlight>
                  <a:srgbClr val="FFFFFF"/>
                </a:highlight>
              </a:rPr>
              <a:t>What is one thing from the research you </a:t>
            </a:r>
            <a:r>
              <a:rPr lang="en-US" b="1" dirty="0">
                <a:highlight>
                  <a:srgbClr val="FFFFFF"/>
                </a:highlight>
              </a:rPr>
              <a:t>aspire </a:t>
            </a:r>
            <a:r>
              <a:rPr lang="en-US" dirty="0">
                <a:highlight>
                  <a:srgbClr val="FFFFFF"/>
                </a:highlight>
              </a:rPr>
              <a:t>to do? </a:t>
            </a:r>
            <a:endParaRPr lang="en-US" sz="240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pic>
        <p:nvPicPr>
          <p:cNvPr id="3" name="Picture 2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CAC20FD1-83B2-3C4B-962D-5DE2CDA6A7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3100" y="1219200"/>
            <a:ext cx="3390900" cy="4762500"/>
          </a:xfrm>
          <a:prstGeom prst="rect">
            <a:avLst/>
          </a:prstGeom>
        </p:spPr>
      </p:pic>
      <p:sp>
        <p:nvSpPr>
          <p:cNvPr id="9" name="Shape 60">
            <a:extLst>
              <a:ext uri="{FF2B5EF4-FFF2-40B4-BE49-F238E27FC236}">
                <a16:creationId xmlns:a16="http://schemas.microsoft.com/office/drawing/2014/main" id="{B7AB00B1-A4A6-4B49-B611-E7D0FA5CB586}"/>
              </a:ext>
            </a:extLst>
          </p:cNvPr>
          <p:cNvSpPr txBox="1"/>
          <p:nvPr/>
        </p:nvSpPr>
        <p:spPr>
          <a:xfrm>
            <a:off x="8191500" y="6234024"/>
            <a:ext cx="47692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Calibri"/>
              <a:buNone/>
              <a:tabLst/>
              <a:defRPr/>
            </a:pPr>
            <a:fld id="{BF0D6800-8A97-B146-88C4-9FCDD061E14E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800"/>
                <a:buFont typeface="Calibri"/>
                <a:buNone/>
                <a:tabLst/>
                <a:defRPr/>
              </a:pPr>
              <a:t>11</a:t>
            </a:fld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3253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 idx="4294967295"/>
          </p:nvPr>
        </p:nvSpPr>
        <p:spPr>
          <a:xfrm>
            <a:off x="647699" y="941400"/>
            <a:ext cx="7719099" cy="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400"/>
              <a:buFont typeface="Rockwell"/>
              <a:buNone/>
            </a:pPr>
            <a:r>
              <a:rPr lang="en-US" sz="4000">
                <a:latin typeface="Rockwell"/>
                <a:ea typeface="Rockwell"/>
                <a:cs typeface="Rockwell"/>
                <a:sym typeface="Rockwell"/>
              </a:rPr>
              <a:t>Set Goals</a:t>
            </a:r>
            <a:r>
              <a:rPr lang="en-US" sz="4000" b="1" i="0" u="none" strike="noStrike" cap="none">
                <a:solidFill>
                  <a:srgbClr val="143F6A"/>
                </a:solidFill>
                <a:latin typeface="Rockwell"/>
                <a:ea typeface="Rockwell"/>
                <a:cs typeface="Rockwell"/>
                <a:sym typeface="Rockwell"/>
              </a:rPr>
              <a:t>:</a:t>
            </a:r>
            <a:endParaRPr dirty="0"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47700" y="1752599"/>
            <a:ext cx="4838700" cy="4481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165100" indent="0">
              <a:lnSpc>
                <a:spcPct val="100000"/>
              </a:lnSpc>
              <a:spcBef>
                <a:spcPts val="0"/>
              </a:spcBef>
              <a:buSzPts val="2400"/>
              <a:buNone/>
            </a:pPr>
            <a:r>
              <a:rPr lang="en-US" dirty="0"/>
              <a:t>Use the Planning Chart on your Note Catcher to reflect. </a:t>
            </a:r>
          </a:p>
          <a:p>
            <a:pPr marL="508000" indent="-342900">
              <a:lnSpc>
                <a:spcPct val="100000"/>
              </a:lnSpc>
              <a:spcBef>
                <a:spcPts val="0"/>
              </a:spcBef>
              <a:buSzPts val="2400"/>
            </a:pPr>
            <a:r>
              <a:rPr lang="en-US" dirty="0"/>
              <a:t>What is one </a:t>
            </a:r>
            <a:r>
              <a:rPr lang="en-US" b="1" dirty="0"/>
              <a:t>big change</a:t>
            </a:r>
            <a:r>
              <a:rPr lang="en-US" dirty="0"/>
              <a:t> that you and others at the school could make happen next year to improve attendance? </a:t>
            </a:r>
          </a:p>
          <a:p>
            <a:pPr marL="508000" indent="-342900">
              <a:lnSpc>
                <a:spcPct val="100000"/>
              </a:lnSpc>
              <a:spcBef>
                <a:spcPts val="0"/>
              </a:spcBef>
              <a:buSzPts val="2400"/>
            </a:pPr>
            <a:r>
              <a:rPr lang="en-US" dirty="0"/>
              <a:t>What is one </a:t>
            </a:r>
            <a:r>
              <a:rPr lang="en-US" b="1" dirty="0"/>
              <a:t>medium-size goal </a:t>
            </a:r>
            <a:r>
              <a:rPr lang="en-US" dirty="0"/>
              <a:t>that you can work with colleagues to make progress on during this year? </a:t>
            </a:r>
          </a:p>
          <a:p>
            <a:pPr marL="508000" indent="-342900">
              <a:lnSpc>
                <a:spcPct val="100000"/>
              </a:lnSpc>
              <a:spcBef>
                <a:spcPts val="0"/>
              </a:spcBef>
              <a:buSzPts val="2400"/>
            </a:pPr>
            <a:r>
              <a:rPr lang="en-US" dirty="0"/>
              <a:t>What is one </a:t>
            </a:r>
            <a:r>
              <a:rPr lang="en-US" b="1" dirty="0"/>
              <a:t>small step </a:t>
            </a:r>
            <a:r>
              <a:rPr lang="en-US" dirty="0"/>
              <a:t>you can individually take this week to improve attendance? </a:t>
            </a:r>
            <a:endParaRPr lang="en-US" sz="2400" dirty="0"/>
          </a:p>
        </p:txBody>
      </p:sp>
      <p:sp>
        <p:nvSpPr>
          <p:cNvPr id="94" name="Shape 94"/>
          <p:cNvSpPr txBox="1"/>
          <p:nvPr/>
        </p:nvSpPr>
        <p:spPr>
          <a:xfrm>
            <a:off x="822960" y="213017"/>
            <a:ext cx="7543800" cy="7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29DD1"/>
              </a:buClr>
              <a:buSzPts val="2000"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A picture containing person, indoor, laptop, computer&#10;&#10;Description automatically generated">
            <a:extLst>
              <a:ext uri="{FF2B5EF4-FFF2-40B4-BE49-F238E27FC236}">
                <a16:creationId xmlns:a16="http://schemas.microsoft.com/office/drawing/2014/main" id="{6AA13F36-B2EA-FC45-BC3C-90573D3704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3100" y="1219200"/>
            <a:ext cx="3409950" cy="4762500"/>
          </a:xfrm>
          <a:prstGeom prst="rect">
            <a:avLst/>
          </a:prstGeom>
        </p:spPr>
      </p:pic>
      <p:sp>
        <p:nvSpPr>
          <p:cNvPr id="10" name="Shape 60">
            <a:extLst>
              <a:ext uri="{FF2B5EF4-FFF2-40B4-BE49-F238E27FC236}">
                <a16:creationId xmlns:a16="http://schemas.microsoft.com/office/drawing/2014/main" id="{C0DD59C2-0B62-1F45-B09B-EFF4AD807422}"/>
              </a:ext>
            </a:extLst>
          </p:cNvPr>
          <p:cNvSpPr txBox="1"/>
          <p:nvPr/>
        </p:nvSpPr>
        <p:spPr>
          <a:xfrm>
            <a:off x="8191500" y="6234024"/>
            <a:ext cx="47692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Calibri"/>
              <a:buNone/>
              <a:tabLst/>
              <a:defRPr/>
            </a:pPr>
            <a:fld id="{BF0D6800-8A97-B146-88C4-9FCDD061E14E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800"/>
                <a:buFont typeface="Calibri"/>
                <a:buNone/>
                <a:tabLst/>
                <a:defRPr/>
              </a:pPr>
              <a:t>12</a:t>
            </a:fld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1586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 idx="4294967295"/>
          </p:nvPr>
        </p:nvSpPr>
        <p:spPr>
          <a:xfrm>
            <a:off x="647699" y="941400"/>
            <a:ext cx="7719000" cy="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400"/>
              <a:buFont typeface="Rockwell"/>
              <a:buNone/>
            </a:pPr>
            <a:r>
              <a:rPr lang="en-US" sz="4000" dirty="0">
                <a:latin typeface="Rockwell"/>
                <a:ea typeface="Rockwell"/>
                <a:cs typeface="Rockwell"/>
                <a:sym typeface="Rockwell"/>
              </a:rPr>
              <a:t>Share</a:t>
            </a:r>
            <a:r>
              <a:rPr lang="en-US" sz="4000" b="1" i="0" u="none" strike="noStrike" cap="none" dirty="0">
                <a:solidFill>
                  <a:srgbClr val="143F6A"/>
                </a:solidFill>
                <a:latin typeface="Rockwell"/>
                <a:ea typeface="Rockwell"/>
                <a:cs typeface="Rockwell"/>
                <a:sym typeface="Rockwell"/>
              </a:rPr>
              <a:t>:</a:t>
            </a:r>
            <a:endParaRPr dirty="0"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47700" y="1752599"/>
            <a:ext cx="4838700" cy="44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622300" lvl="0" indent="-457200">
              <a:lnSpc>
                <a:spcPct val="100000"/>
              </a:lnSpc>
              <a:spcBef>
                <a:spcPts val="0"/>
              </a:spcBef>
              <a:buSzPts val="2400"/>
              <a:buFont typeface="Calibri"/>
              <a:buChar char="▪"/>
            </a:pPr>
            <a:r>
              <a:rPr lang="en-US" dirty="0"/>
              <a:t>What are your big goals and small steps for supporting your students to improve their attendance?</a:t>
            </a:r>
          </a:p>
          <a:p>
            <a:pPr marL="622300" lvl="0" indent="-457200">
              <a:lnSpc>
                <a:spcPct val="100000"/>
              </a:lnSpc>
              <a:spcBef>
                <a:spcPts val="0"/>
              </a:spcBef>
              <a:buSzPts val="2400"/>
              <a:buFont typeface="Calibri"/>
              <a:buChar char="▪"/>
            </a:pPr>
            <a:r>
              <a:rPr lang="en-US" dirty="0"/>
              <a:t>Where do our ideas overlap? </a:t>
            </a:r>
          </a:p>
          <a:p>
            <a:pPr marL="622300" lvl="0" indent="-457200">
              <a:lnSpc>
                <a:spcPct val="100000"/>
              </a:lnSpc>
              <a:spcBef>
                <a:spcPts val="0"/>
              </a:spcBef>
              <a:buSzPts val="2400"/>
              <a:buFont typeface="Calibri"/>
              <a:buChar char="▪"/>
            </a:pPr>
            <a:r>
              <a:rPr lang="en-US" dirty="0"/>
              <a:t>How can we focus on the areas that are shared across multiple sets of ideas? </a:t>
            </a:r>
            <a:endParaRPr sz="2400" dirty="0"/>
          </a:p>
        </p:txBody>
      </p:sp>
      <p:sp>
        <p:nvSpPr>
          <p:cNvPr id="103" name="Shape 103"/>
          <p:cNvSpPr txBox="1"/>
          <p:nvPr/>
        </p:nvSpPr>
        <p:spPr>
          <a:xfrm>
            <a:off x="822960" y="213017"/>
            <a:ext cx="7543800" cy="7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29DD1"/>
              </a:buClr>
              <a:buSzPts val="2000"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 descr="A person holding a sign&#10;&#10;Description automatically generated">
            <a:extLst>
              <a:ext uri="{FF2B5EF4-FFF2-40B4-BE49-F238E27FC236}">
                <a16:creationId xmlns:a16="http://schemas.microsoft.com/office/drawing/2014/main" id="{37F55A65-DC5B-D84B-9F85-8E624351F8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3100" y="1219200"/>
            <a:ext cx="3390900" cy="4762500"/>
          </a:xfrm>
          <a:prstGeom prst="rect">
            <a:avLst/>
          </a:prstGeom>
        </p:spPr>
      </p:pic>
      <p:sp>
        <p:nvSpPr>
          <p:cNvPr id="10" name="Shape 60">
            <a:extLst>
              <a:ext uri="{FF2B5EF4-FFF2-40B4-BE49-F238E27FC236}">
                <a16:creationId xmlns:a16="http://schemas.microsoft.com/office/drawing/2014/main" id="{9FBB0C50-FF82-4B42-8E58-324E5D9D083B}"/>
              </a:ext>
            </a:extLst>
          </p:cNvPr>
          <p:cNvSpPr txBox="1"/>
          <p:nvPr/>
        </p:nvSpPr>
        <p:spPr>
          <a:xfrm>
            <a:off x="8191500" y="6234024"/>
            <a:ext cx="47692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Calibri"/>
              <a:buNone/>
              <a:tabLst/>
              <a:defRPr/>
            </a:pPr>
            <a:fld id="{BF0D6800-8A97-B146-88C4-9FCDD061E14E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800"/>
                <a:buFont typeface="Calibri"/>
                <a:buNone/>
                <a:tabLst/>
                <a:defRPr/>
              </a:pPr>
              <a:t>13</a:t>
            </a:fld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0599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 idx="4294967295"/>
          </p:nvPr>
        </p:nvSpPr>
        <p:spPr>
          <a:xfrm>
            <a:off x="647699" y="941400"/>
            <a:ext cx="7719099" cy="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400"/>
              <a:buFont typeface="Rockwell"/>
              <a:buNone/>
            </a:pPr>
            <a:r>
              <a:rPr lang="en-US" sz="4000" dirty="0">
                <a:latin typeface="Rockwell"/>
                <a:ea typeface="Rockwell"/>
                <a:cs typeface="Rockwell"/>
                <a:sym typeface="Rockwell"/>
              </a:rPr>
              <a:t>Learning Wrap-Up</a:t>
            </a:r>
            <a:endParaRPr dirty="0"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47699" y="1752599"/>
            <a:ext cx="4933293" cy="4481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62230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829"/>
              </a:buClr>
              <a:buSzPts val="2400"/>
              <a:buFont typeface="Calibri"/>
              <a:buChar char="▪"/>
            </a:pPr>
            <a:r>
              <a:rPr lang="en-US" sz="2200" dirty="0">
                <a:solidFill>
                  <a:schemeClr val="dk1"/>
                </a:solidFill>
              </a:rPr>
              <a:t>Reflect on what you learned today. </a:t>
            </a:r>
            <a:endParaRPr sz="2200" dirty="0">
              <a:solidFill>
                <a:schemeClr val="dk1"/>
              </a:solidFill>
            </a:endParaRPr>
          </a:p>
          <a:p>
            <a:pPr marL="62230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829"/>
              </a:buClr>
              <a:buSzPts val="2400"/>
              <a:buFont typeface="Calibri"/>
              <a:buChar char="▪"/>
            </a:pPr>
            <a:r>
              <a:rPr lang="en-US" sz="2200" dirty="0">
                <a:solidFill>
                  <a:schemeClr val="dk1"/>
                </a:solidFill>
              </a:rPr>
              <a:t>How do your takeaways compare to the session’s Learning Objectives? How were these objectives addressed today?</a:t>
            </a:r>
            <a:endParaRPr sz="2200" dirty="0">
              <a:solidFill>
                <a:schemeClr val="dk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DA055"/>
                </a:solidFill>
                <a:highlight>
                  <a:srgbClr val="FFFFFF"/>
                </a:highlight>
                <a:sym typeface="Arial"/>
              </a:rPr>
              <a:t>LEARNING OBJECTIVES: </a:t>
            </a:r>
            <a:endParaRPr sz="1800" dirty="0">
              <a:solidFill>
                <a:schemeClr val="dk1"/>
              </a:solidFill>
            </a:endParaRPr>
          </a:p>
          <a:p>
            <a:r>
              <a:rPr lang="en-US" dirty="0"/>
              <a:t>Understand how students’ </a:t>
            </a:r>
            <a:r>
              <a:rPr lang="en-US" b="1" dirty="0"/>
              <a:t>relationships, beliefs about themselves as learners, and recognition of future prospects </a:t>
            </a:r>
            <a:r>
              <a:rPr lang="en-US" dirty="0"/>
              <a:t>contribute to their attendance. </a:t>
            </a:r>
          </a:p>
          <a:p>
            <a:r>
              <a:rPr lang="en-US" dirty="0"/>
              <a:t>Explore </a:t>
            </a:r>
            <a:r>
              <a:rPr lang="en-US" b="1" dirty="0"/>
              <a:t>practices </a:t>
            </a:r>
            <a:r>
              <a:rPr lang="en-US" dirty="0"/>
              <a:t>that help students feel connected, engaged, and optimistic in order to improve attendance.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822960" y="213017"/>
            <a:ext cx="7543800" cy="7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29DD1"/>
              </a:buClr>
              <a:buSzPts val="2000"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 descr="A group of people preparing food in a kitchen&#10;&#10;Description automatically generated">
            <a:extLst>
              <a:ext uri="{FF2B5EF4-FFF2-40B4-BE49-F238E27FC236}">
                <a16:creationId xmlns:a16="http://schemas.microsoft.com/office/drawing/2014/main" id="{A7BFCF8A-B07A-F14F-B7E1-8A551359FE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3100" y="1219200"/>
            <a:ext cx="3390900" cy="4762500"/>
          </a:xfrm>
          <a:prstGeom prst="rect">
            <a:avLst/>
          </a:prstGeom>
        </p:spPr>
      </p:pic>
      <p:sp>
        <p:nvSpPr>
          <p:cNvPr id="11" name="Shape 60">
            <a:extLst>
              <a:ext uri="{FF2B5EF4-FFF2-40B4-BE49-F238E27FC236}">
                <a16:creationId xmlns:a16="http://schemas.microsoft.com/office/drawing/2014/main" id="{5E161E49-0FDD-9B45-8EB7-C2BDF46445CC}"/>
              </a:ext>
            </a:extLst>
          </p:cNvPr>
          <p:cNvSpPr txBox="1"/>
          <p:nvPr/>
        </p:nvSpPr>
        <p:spPr>
          <a:xfrm>
            <a:off x="8191500" y="6234024"/>
            <a:ext cx="47692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Calibri"/>
              <a:buNone/>
              <a:tabLst/>
              <a:defRPr/>
            </a:pPr>
            <a:fld id="{BF0D6800-8A97-B146-88C4-9FCDD061E14E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800"/>
                <a:buFont typeface="Calibri"/>
                <a:buNone/>
                <a:tabLst/>
                <a:defRPr/>
              </a:pPr>
              <a:t>14</a:t>
            </a:fld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5271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 idx="4294967295"/>
          </p:nvPr>
        </p:nvSpPr>
        <p:spPr>
          <a:xfrm>
            <a:off x="647699" y="941400"/>
            <a:ext cx="7719000" cy="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400"/>
              <a:buFont typeface="Rockwell"/>
              <a:buNone/>
            </a:pPr>
            <a:r>
              <a:rPr lang="en-US" sz="4000" dirty="0">
                <a:latin typeface="Rockwell"/>
                <a:ea typeface="Rockwell"/>
                <a:cs typeface="Rockwell"/>
                <a:sym typeface="Rockwell"/>
              </a:rPr>
              <a:t>What’s next?</a:t>
            </a:r>
            <a:endParaRPr dirty="0"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47700" y="1752599"/>
            <a:ext cx="4838700" cy="44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lvl="0" indent="-381000">
              <a:lnSpc>
                <a:spcPct val="100000"/>
              </a:lnSpc>
              <a:spcBef>
                <a:spcPts val="0"/>
              </a:spcBef>
              <a:buSzPts val="2400"/>
            </a:pPr>
            <a:r>
              <a:rPr lang="en-US" dirty="0"/>
              <a:t>Learn more about the factors that contribute to irregular student attendance</a:t>
            </a:r>
            <a:endParaRPr sz="2400" dirty="0">
              <a:solidFill>
                <a:srgbClr val="000000"/>
              </a:solidFill>
            </a:endParaRPr>
          </a:p>
          <a:p>
            <a:pPr lvl="0" indent="-381000">
              <a:lnSpc>
                <a:spcPct val="100000"/>
              </a:lnSpc>
              <a:spcBef>
                <a:spcPts val="0"/>
              </a:spcBef>
              <a:buSzPts val="2400"/>
            </a:pPr>
            <a:r>
              <a:rPr lang="en-US" dirty="0"/>
              <a:t>Use current attendance data to identify students with irregular attendance and explore the root causes of their disengagement</a:t>
            </a:r>
            <a:endParaRPr lang="en-US" sz="2400" dirty="0"/>
          </a:p>
          <a:p>
            <a:pPr lvl="0" indent="-381000">
              <a:lnSpc>
                <a:spcPct val="100000"/>
              </a:lnSpc>
              <a:spcBef>
                <a:spcPts val="0"/>
              </a:spcBef>
              <a:buSzPts val="2400"/>
            </a:pPr>
            <a:r>
              <a:rPr lang="en-US" dirty="0"/>
              <a:t>Plan individual contributions to a school-wide system for promoting student attendance</a:t>
            </a:r>
          </a:p>
          <a:p>
            <a:pPr lvl="0" indent="-381000">
              <a:lnSpc>
                <a:spcPct val="100000"/>
              </a:lnSpc>
              <a:spcBef>
                <a:spcPts val="0"/>
              </a:spcBef>
              <a:buSzPts val="2400"/>
            </a:pPr>
            <a:r>
              <a:rPr lang="en-US" dirty="0"/>
              <a:t>Develop a resource to support attendance outreach to individual students as a counselor or teacher</a:t>
            </a:r>
          </a:p>
          <a:p>
            <a:pPr lvl="0" indent="-381000">
              <a:lnSpc>
                <a:spcPct val="100000"/>
              </a:lnSpc>
              <a:spcBef>
                <a:spcPts val="0"/>
              </a:spcBef>
              <a:buSzPts val="2400"/>
            </a:pPr>
            <a:endParaRPr sz="2400" dirty="0">
              <a:solidFill>
                <a:srgbClr val="000000"/>
              </a:solidFill>
            </a:endParaRPr>
          </a:p>
        </p:txBody>
      </p:sp>
      <p:sp>
        <p:nvSpPr>
          <p:cNvPr id="121" name="Shape 121"/>
          <p:cNvSpPr txBox="1"/>
          <p:nvPr/>
        </p:nvSpPr>
        <p:spPr>
          <a:xfrm>
            <a:off x="822960" y="213017"/>
            <a:ext cx="7543800" cy="7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29DD1"/>
              </a:buClr>
              <a:buSzPts val="2000"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Shape 122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3100" y="1219200"/>
            <a:ext cx="3390900" cy="47625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60">
            <a:extLst>
              <a:ext uri="{FF2B5EF4-FFF2-40B4-BE49-F238E27FC236}">
                <a16:creationId xmlns:a16="http://schemas.microsoft.com/office/drawing/2014/main" id="{69473A35-69EC-FB47-B14C-A651E61FC95B}"/>
              </a:ext>
            </a:extLst>
          </p:cNvPr>
          <p:cNvSpPr txBox="1"/>
          <p:nvPr/>
        </p:nvSpPr>
        <p:spPr>
          <a:xfrm>
            <a:off x="8191500" y="6234024"/>
            <a:ext cx="47692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Calibri"/>
              <a:buNone/>
              <a:tabLst/>
              <a:defRPr/>
            </a:pPr>
            <a:fld id="{BF0D6800-8A97-B146-88C4-9FCDD061E14E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800"/>
                <a:buFont typeface="Calibri"/>
                <a:buNone/>
                <a:tabLst/>
                <a:defRPr/>
              </a:pPr>
              <a:t>15</a:t>
            </a:fld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9018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4">
            <a:extLst>
              <a:ext uri="{FF2B5EF4-FFF2-40B4-BE49-F238E27FC236}">
                <a16:creationId xmlns:a16="http://schemas.microsoft.com/office/drawing/2014/main" id="{87D3619F-1998-EF4C-BA75-7E6EA46DC97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5400" b="1" i="1" dirty="0">
                <a:solidFill>
                  <a:schemeClr val="accent4">
                    <a:lumMod val="75000"/>
                  </a:schemeClr>
                </a:solidFill>
                <a:latin typeface="Perpetua" panose="02020502060401020303" pitchFamily="18" charset="77"/>
              </a:rPr>
              <a:t>“It’s easier to stay and do work because I know I have people behind me.”</a:t>
            </a:r>
            <a:endParaRPr sz="3600" b="1" i="1" dirty="0">
              <a:solidFill>
                <a:schemeClr val="accent4">
                  <a:lumMod val="75000"/>
                </a:schemeClr>
              </a:solidFill>
              <a:latin typeface="Perpetua" panose="02020502060401020303" pitchFamily="18" charset="77"/>
              <a:cs typeface="Calibri"/>
              <a:sym typeface="Calibri"/>
            </a:endParaRPr>
          </a:p>
          <a:p>
            <a:pPr marL="0" lv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			—A transfer school student reflecting on support from teachers</a:t>
            </a:r>
            <a:endParaRPr lang="en-US" sz="2400" dirty="0">
              <a:solidFill>
                <a:schemeClr val="bg1">
                  <a:lumMod val="50000"/>
                </a:schemeClr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40824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8A3A0D-F96F-BF4F-AE61-34E862537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2960" y="1819402"/>
            <a:ext cx="4663440" cy="4514914"/>
          </a:xfrm>
        </p:spPr>
        <p:txBody>
          <a:bodyPr>
            <a:normAutofit/>
          </a:bodyPr>
          <a:lstStyle/>
          <a:p>
            <a:r>
              <a:rPr lang="en-US" sz="2400" dirty="0"/>
              <a:t>Understand how students’ </a:t>
            </a:r>
            <a:r>
              <a:rPr lang="en-US" sz="2400" b="1" dirty="0"/>
              <a:t>relationships, beliefs about themselves as learners, and recognition of future prospects </a:t>
            </a:r>
            <a:r>
              <a:rPr lang="en-US" sz="2400" dirty="0"/>
              <a:t>contribute to their attendance </a:t>
            </a:r>
          </a:p>
          <a:p>
            <a:r>
              <a:rPr lang="en-US" sz="2400" dirty="0"/>
              <a:t>Explore </a:t>
            </a:r>
            <a:r>
              <a:rPr lang="en-US" sz="2400" b="1" dirty="0"/>
              <a:t>practices </a:t>
            </a:r>
            <a:r>
              <a:rPr lang="en-US" sz="2400" dirty="0"/>
              <a:t>that help students feel connected, engaged, and optimistic in order to improve attendance</a:t>
            </a:r>
          </a:p>
        </p:txBody>
      </p:sp>
      <p:sp>
        <p:nvSpPr>
          <p:cNvPr id="4" name="Shape 59">
            <a:extLst>
              <a:ext uri="{FF2B5EF4-FFF2-40B4-BE49-F238E27FC236}">
                <a16:creationId xmlns:a16="http://schemas.microsoft.com/office/drawing/2014/main" id="{34D2A825-91EB-8F41-B738-889650D14A40}"/>
              </a:ext>
            </a:extLst>
          </p:cNvPr>
          <p:cNvSpPr txBox="1">
            <a:spLocks/>
          </p:cNvSpPr>
          <p:nvPr/>
        </p:nvSpPr>
        <p:spPr>
          <a:xfrm>
            <a:off x="647699" y="941400"/>
            <a:ext cx="7719099" cy="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400"/>
              <a:buFont typeface="Century Gothic"/>
              <a:buNone/>
              <a:defRPr sz="2400" b="1" i="0" u="none" strike="noStrike" cap="none">
                <a:solidFill>
                  <a:srgbClr val="143F6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Font typeface="Rockwell"/>
              <a:buNone/>
            </a:pPr>
            <a:r>
              <a:rPr lang="en-US" sz="4000" dirty="0">
                <a:latin typeface="Rockwell"/>
                <a:ea typeface="Rockwell"/>
                <a:cs typeface="Rockwell"/>
                <a:sym typeface="Rockwell"/>
              </a:rPr>
              <a:t>Objectives: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ED6A35-AA92-F847-A930-55BA8CD2B0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3100" y="1219200"/>
            <a:ext cx="3390899" cy="4762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057A6F9-F1BB-5E42-9FE3-A6176B957225}"/>
              </a:ext>
            </a:extLst>
          </p:cNvPr>
          <p:cNvSpPr txBox="1"/>
          <p:nvPr/>
        </p:nvSpPr>
        <p:spPr>
          <a:xfrm>
            <a:off x="10138787" y="2512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Shape 60">
            <a:extLst>
              <a:ext uri="{FF2B5EF4-FFF2-40B4-BE49-F238E27FC236}">
                <a16:creationId xmlns:a16="http://schemas.microsoft.com/office/drawing/2014/main" id="{A32424BC-04C5-EE4C-8CD2-CC58758EFC7E}"/>
              </a:ext>
            </a:extLst>
          </p:cNvPr>
          <p:cNvSpPr txBox="1"/>
          <p:nvPr/>
        </p:nvSpPr>
        <p:spPr>
          <a:xfrm>
            <a:off x="8366760" y="6234024"/>
            <a:ext cx="3016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Calibri"/>
              <a:buNone/>
              <a:tabLst/>
              <a:defRPr/>
            </a:pPr>
            <a:fld id="{BF0D6800-8A97-B146-88C4-9FCDD061E14E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</a:t>
            </a:fld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0329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 idx="4294967295"/>
          </p:nvPr>
        </p:nvSpPr>
        <p:spPr>
          <a:xfrm>
            <a:off x="647699" y="1020230"/>
            <a:ext cx="7916881" cy="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400"/>
              <a:buFont typeface="Rockwell"/>
              <a:buNone/>
            </a:pPr>
            <a:r>
              <a:rPr lang="en-US" sz="4000" dirty="0">
                <a:latin typeface="Rockwell"/>
                <a:ea typeface="Rockwell"/>
                <a:cs typeface="Rockwell"/>
                <a:sym typeface="Rockwell"/>
              </a:rPr>
              <a:t>Review: What makes a student feel invisible? </a:t>
            </a:r>
            <a:br>
              <a:rPr lang="en-US" sz="4000" dirty="0">
                <a:latin typeface="Rockwell"/>
                <a:ea typeface="Rockwell"/>
                <a:cs typeface="Rockwell"/>
                <a:sym typeface="Rockwell"/>
              </a:rPr>
            </a:br>
            <a:endParaRPr sz="4000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E3B10AA-A394-AF48-8A7E-B8433C9F4715}"/>
              </a:ext>
            </a:extLst>
          </p:cNvPr>
          <p:cNvSpPr txBox="1">
            <a:spLocks/>
          </p:cNvSpPr>
          <p:nvPr/>
        </p:nvSpPr>
        <p:spPr>
          <a:xfrm>
            <a:off x="5097480" y="4003467"/>
            <a:ext cx="3467100" cy="793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99AF9DB-8870-D24D-8C48-9C692C98B154}"/>
              </a:ext>
            </a:extLst>
          </p:cNvPr>
          <p:cNvSpPr txBox="1">
            <a:spLocks/>
          </p:cNvSpPr>
          <p:nvPr/>
        </p:nvSpPr>
        <p:spPr>
          <a:xfrm>
            <a:off x="5097480" y="5156948"/>
            <a:ext cx="3715420" cy="12211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Line Callout 1 4">
            <a:extLst>
              <a:ext uri="{FF2B5EF4-FFF2-40B4-BE49-F238E27FC236}">
                <a16:creationId xmlns:a16="http://schemas.microsoft.com/office/drawing/2014/main" id="{7E5AC3AD-095B-E54F-8EE6-D48428841301}"/>
              </a:ext>
            </a:extLst>
          </p:cNvPr>
          <p:cNvSpPr/>
          <p:nvPr/>
        </p:nvSpPr>
        <p:spPr>
          <a:xfrm>
            <a:off x="6174153" y="2129923"/>
            <a:ext cx="2348572" cy="778692"/>
          </a:xfrm>
          <a:prstGeom prst="borderCallout1">
            <a:avLst>
              <a:gd name="adj1" fmla="val 51635"/>
              <a:gd name="adj2" fmla="val -115"/>
              <a:gd name="adj3" fmla="val 65167"/>
              <a:gd name="adj4" fmla="val -1771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Turn invisible and no one will care</a:t>
            </a:r>
          </a:p>
        </p:txBody>
      </p:sp>
      <p:pic>
        <p:nvPicPr>
          <p:cNvPr id="27" name="Shape 156" descr="Student Working.eps">
            <a:extLst>
              <a:ext uri="{FF2B5EF4-FFF2-40B4-BE49-F238E27FC236}">
                <a16:creationId xmlns:a16="http://schemas.microsoft.com/office/drawing/2014/main" id="{5FD5043F-805A-0C42-B0E2-124DA7CE767C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1499" y="2326833"/>
            <a:ext cx="1763102" cy="3138572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Line Callout 1 23">
            <a:extLst>
              <a:ext uri="{FF2B5EF4-FFF2-40B4-BE49-F238E27FC236}">
                <a16:creationId xmlns:a16="http://schemas.microsoft.com/office/drawing/2014/main" id="{F08CBA34-1042-B546-ACF3-2038CB58C9A5}"/>
              </a:ext>
            </a:extLst>
          </p:cNvPr>
          <p:cNvSpPr/>
          <p:nvPr/>
        </p:nvSpPr>
        <p:spPr>
          <a:xfrm>
            <a:off x="6174153" y="3107737"/>
            <a:ext cx="2348572" cy="793491"/>
          </a:xfrm>
          <a:prstGeom prst="borderCallout1">
            <a:avLst>
              <a:gd name="adj1" fmla="val 51635"/>
              <a:gd name="adj2" fmla="val -115"/>
              <a:gd name="adj3" fmla="val 51286"/>
              <a:gd name="adj4" fmla="val -1832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People seem to think my issues are invisible</a:t>
            </a:r>
          </a:p>
        </p:txBody>
      </p:sp>
      <p:sp>
        <p:nvSpPr>
          <p:cNvPr id="25" name="Line Callout 1 24">
            <a:extLst>
              <a:ext uri="{FF2B5EF4-FFF2-40B4-BE49-F238E27FC236}">
                <a16:creationId xmlns:a16="http://schemas.microsoft.com/office/drawing/2014/main" id="{26C025EA-FCB2-3245-9DC8-2E38622F0BE2}"/>
              </a:ext>
            </a:extLst>
          </p:cNvPr>
          <p:cNvSpPr/>
          <p:nvPr/>
        </p:nvSpPr>
        <p:spPr>
          <a:xfrm>
            <a:off x="6174153" y="4100350"/>
            <a:ext cx="2348572" cy="910902"/>
          </a:xfrm>
          <a:prstGeom prst="borderCallout1">
            <a:avLst>
              <a:gd name="adj1" fmla="val 51635"/>
              <a:gd name="adj2" fmla="val -115"/>
              <a:gd name="adj3" fmla="val 27662"/>
              <a:gd name="adj4" fmla="val -1853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Why would I show up just to be reprimanded?</a:t>
            </a:r>
          </a:p>
        </p:txBody>
      </p:sp>
      <p:sp>
        <p:nvSpPr>
          <p:cNvPr id="21" name="Cloud Callout 20">
            <a:extLst>
              <a:ext uri="{FF2B5EF4-FFF2-40B4-BE49-F238E27FC236}">
                <a16:creationId xmlns:a16="http://schemas.microsoft.com/office/drawing/2014/main" id="{FF66F83A-39A2-0942-A591-A21E7C932BF7}"/>
              </a:ext>
            </a:extLst>
          </p:cNvPr>
          <p:cNvSpPr/>
          <p:nvPr/>
        </p:nvSpPr>
        <p:spPr>
          <a:xfrm>
            <a:off x="2908059" y="5254772"/>
            <a:ext cx="2835491" cy="1488013"/>
          </a:xfrm>
          <a:prstGeom prst="cloudCallout">
            <a:avLst>
              <a:gd name="adj1" fmla="val 13424"/>
              <a:gd name="adj2" fmla="val -6280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 though I don’t cause trouble, I get all of the blame when things go wrong.</a:t>
            </a:r>
          </a:p>
        </p:txBody>
      </p:sp>
      <p:sp>
        <p:nvSpPr>
          <p:cNvPr id="23" name="Line Callout 1 22">
            <a:extLst>
              <a:ext uri="{FF2B5EF4-FFF2-40B4-BE49-F238E27FC236}">
                <a16:creationId xmlns:a16="http://schemas.microsoft.com/office/drawing/2014/main" id="{D49C0C14-A985-4142-80F4-47E4EBAAEA92}"/>
              </a:ext>
            </a:extLst>
          </p:cNvPr>
          <p:cNvSpPr/>
          <p:nvPr/>
        </p:nvSpPr>
        <p:spPr>
          <a:xfrm>
            <a:off x="6174153" y="5210373"/>
            <a:ext cx="2348572" cy="910902"/>
          </a:xfrm>
          <a:prstGeom prst="borderCallout1">
            <a:avLst>
              <a:gd name="adj1" fmla="val 51635"/>
              <a:gd name="adj2" fmla="val -115"/>
              <a:gd name="adj3" fmla="val 6528"/>
              <a:gd name="adj4" fmla="val -1716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No one—not even the teachers—seems to really see me</a:t>
            </a:r>
          </a:p>
        </p:txBody>
      </p:sp>
      <p:sp>
        <p:nvSpPr>
          <p:cNvPr id="26" name="Shape 60">
            <a:extLst>
              <a:ext uri="{FF2B5EF4-FFF2-40B4-BE49-F238E27FC236}">
                <a16:creationId xmlns:a16="http://schemas.microsoft.com/office/drawing/2014/main" id="{2B6024C0-BB67-BB4E-8FA3-C597D4582028}"/>
              </a:ext>
            </a:extLst>
          </p:cNvPr>
          <p:cNvSpPr txBox="1"/>
          <p:nvPr/>
        </p:nvSpPr>
        <p:spPr>
          <a:xfrm>
            <a:off x="8366760" y="6234024"/>
            <a:ext cx="3016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Calibri"/>
              <a:buNone/>
              <a:tabLst/>
              <a:defRPr/>
            </a:pPr>
            <a:fld id="{BF0D6800-8A97-B146-88C4-9FCDD061E14E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4</a:t>
            </a:fld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E6B7767-EEB5-F14A-9B81-2B46A7BB5A37}"/>
              </a:ext>
            </a:extLst>
          </p:cNvPr>
          <p:cNvGrpSpPr/>
          <p:nvPr/>
        </p:nvGrpSpPr>
        <p:grpSpPr>
          <a:xfrm>
            <a:off x="324760" y="2161572"/>
            <a:ext cx="2967700" cy="1368931"/>
            <a:chOff x="304827" y="1789139"/>
            <a:chExt cx="2967700" cy="1368931"/>
          </a:xfrm>
        </p:grpSpPr>
        <p:sp>
          <p:nvSpPr>
            <p:cNvPr id="11" name="Cloud Callout 10">
              <a:extLst>
                <a:ext uri="{FF2B5EF4-FFF2-40B4-BE49-F238E27FC236}">
                  <a16:creationId xmlns:a16="http://schemas.microsoft.com/office/drawing/2014/main" id="{F21CD44A-135F-1440-901D-4DA6580297FF}"/>
                </a:ext>
              </a:extLst>
            </p:cNvPr>
            <p:cNvSpPr/>
            <p:nvPr/>
          </p:nvSpPr>
          <p:spPr>
            <a:xfrm>
              <a:off x="304827" y="1789139"/>
              <a:ext cx="2967700" cy="1368931"/>
            </a:xfrm>
            <a:prstGeom prst="cloudCallout">
              <a:avLst>
                <a:gd name="adj1" fmla="val 66006"/>
                <a:gd name="adj2" fmla="val 1510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ntent Placeholder 2">
              <a:extLst>
                <a:ext uri="{FF2B5EF4-FFF2-40B4-BE49-F238E27FC236}">
                  <a16:creationId xmlns:a16="http://schemas.microsoft.com/office/drawing/2014/main" id="{E6087728-7EC3-C748-AD1C-92BCB3CD3BCA}"/>
                </a:ext>
              </a:extLst>
            </p:cNvPr>
            <p:cNvSpPr txBox="1">
              <a:spLocks/>
            </p:cNvSpPr>
            <p:nvPr/>
          </p:nvSpPr>
          <p:spPr>
            <a:xfrm>
              <a:off x="1494029" y="2080688"/>
              <a:ext cx="1546530" cy="87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rm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55600" algn="l" rtl="0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D38829"/>
                </a:buClr>
                <a:buSzPts val="2000"/>
                <a:buFont typeface="Noto Sans Symbols"/>
                <a:buChar char="▪"/>
                <a:defRPr sz="2000" b="0" i="0" u="none" strike="noStrike" cap="none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marL="914400" marR="0" lvl="1" indent="-342900" algn="l" rtl="0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Courier New"/>
                <a:buChar char="o"/>
                <a:defRPr sz="1800" b="0" i="0" u="none" strike="noStrike" cap="none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defRPr>
              </a:lvl2pPr>
              <a:lvl3pPr marL="1371600" marR="0" lvl="2" indent="-3175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ts val="1400"/>
                <a:buFont typeface="Calibri"/>
                <a:buChar char="◦"/>
                <a:defRPr sz="1400" b="0" i="0" u="none" strike="noStrike" cap="none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defRPr>
              </a:lvl3pPr>
              <a:lvl4pPr marL="1828800" marR="0" lvl="3" indent="-3175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ts val="1400"/>
                <a:buFont typeface="Calibri"/>
                <a:buChar char="◦"/>
                <a:defRPr sz="1400" b="0" i="0" u="none" strike="noStrike" cap="none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defRPr>
              </a:lvl4pPr>
              <a:lvl5pPr marL="2286000" marR="0" lvl="4" indent="-3175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ts val="1400"/>
                <a:buFont typeface="Calibri"/>
                <a:buChar char="◦"/>
                <a:defRPr sz="1400" b="0" i="0" u="none" strike="noStrike" cap="none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defRPr>
              </a:lvl5pPr>
              <a:lvl6pPr marL="2743200" marR="0" lvl="5" indent="-3175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ts val="1400"/>
                <a:buFont typeface="Calibri"/>
                <a:buChar char="◦"/>
                <a:defRPr sz="1400" b="0" i="0" u="none" strike="noStrike" cap="none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defRPr>
              </a:lvl6pPr>
              <a:lvl7pPr marL="3200400" marR="0" lvl="6" indent="-3175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ts val="1400"/>
                <a:buFont typeface="Calibri"/>
                <a:buChar char="◦"/>
                <a:defRPr sz="1400" b="0" i="0" u="none" strike="noStrike" cap="none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defRPr>
              </a:lvl7pPr>
              <a:lvl8pPr marL="3657600" marR="0" lvl="7" indent="-3175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ts val="1400"/>
                <a:buFont typeface="Calibri"/>
                <a:buChar char="◦"/>
                <a:defRPr sz="1400" b="0" i="0" u="none" strike="noStrike" cap="none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defRPr>
              </a:lvl8pPr>
              <a:lvl9pPr marL="4114800" marR="0" lvl="8" indent="-317500" algn="l" rtl="0">
                <a:lnSpc>
                  <a:spcPct val="900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accent1"/>
                </a:buClr>
                <a:buSzPts val="1400"/>
                <a:buFont typeface="Calibri"/>
                <a:buChar char="◦"/>
                <a:defRPr sz="1400" b="0" i="0" u="none" strike="noStrike" cap="none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defRPr>
              </a:lvl9pPr>
            </a:lstStyle>
            <a:p>
              <a:pPr marL="0" indent="0">
                <a:spcBef>
                  <a:spcPts val="0"/>
                </a:spcBef>
                <a:buFont typeface="Noto Sans Symbols"/>
                <a:buNone/>
              </a:pPr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I’m behind in work and I’m not sure if I can catch up.</a:t>
              </a:r>
            </a:p>
            <a:p>
              <a:pPr marL="0" indent="0" algn="ctr">
                <a:spcBef>
                  <a:spcPts val="0"/>
                </a:spcBef>
                <a:buFont typeface="Noto Sans Symbols"/>
                <a:buNone/>
              </a:pPr>
              <a:endParaRPr lang="en-US" sz="1600" kern="0" dirty="0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AAB24AD-F221-B147-ACBD-63BAFE865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3312" y="2217520"/>
              <a:ext cx="694152" cy="601599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1055847-4543-6D4C-B688-D7EE64C55429}"/>
              </a:ext>
            </a:extLst>
          </p:cNvPr>
          <p:cNvGrpSpPr/>
          <p:nvPr/>
        </p:nvGrpSpPr>
        <p:grpSpPr>
          <a:xfrm>
            <a:off x="236060" y="3502238"/>
            <a:ext cx="3095625" cy="1395720"/>
            <a:chOff x="304827" y="3232427"/>
            <a:chExt cx="3095625" cy="1395720"/>
          </a:xfrm>
        </p:grpSpPr>
        <p:sp>
          <p:nvSpPr>
            <p:cNvPr id="15" name="Cloud Callout 14">
              <a:extLst>
                <a:ext uri="{FF2B5EF4-FFF2-40B4-BE49-F238E27FC236}">
                  <a16:creationId xmlns:a16="http://schemas.microsoft.com/office/drawing/2014/main" id="{7E076AEE-F0CC-B540-8AB4-DF9306EB10A4}"/>
                </a:ext>
              </a:extLst>
            </p:cNvPr>
            <p:cNvSpPr/>
            <p:nvPr/>
          </p:nvSpPr>
          <p:spPr>
            <a:xfrm>
              <a:off x="304827" y="3232427"/>
              <a:ext cx="3095625" cy="1395720"/>
            </a:xfrm>
            <a:prstGeom prst="cloudCallout">
              <a:avLst>
                <a:gd name="adj1" fmla="val 55249"/>
                <a:gd name="adj2" fmla="val -4770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ontent Placeholder 2">
              <a:extLst>
                <a:ext uri="{FF2B5EF4-FFF2-40B4-BE49-F238E27FC236}">
                  <a16:creationId xmlns:a16="http://schemas.microsoft.com/office/drawing/2014/main" id="{D62D8169-3E47-D146-B50D-7C4205902F49}"/>
                </a:ext>
              </a:extLst>
            </p:cNvPr>
            <p:cNvSpPr txBox="1">
              <a:spLocks/>
            </p:cNvSpPr>
            <p:nvPr/>
          </p:nvSpPr>
          <p:spPr>
            <a:xfrm>
              <a:off x="1494029" y="3516658"/>
              <a:ext cx="1778498" cy="7589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rm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55600" algn="l" rtl="0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D38829"/>
                </a:buClr>
                <a:buSzPts val="2000"/>
                <a:buFont typeface="Noto Sans Symbols"/>
                <a:buChar char="▪"/>
                <a:defRPr sz="2000" b="0" i="0" u="none" strike="noStrike" cap="none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marL="914400" marR="0" lvl="1" indent="-342900" algn="l" rtl="0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Courier New"/>
                <a:buChar char="o"/>
                <a:defRPr sz="1800" b="0" i="0" u="none" strike="noStrike" cap="none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defRPr>
              </a:lvl2pPr>
              <a:lvl3pPr marL="1371600" marR="0" lvl="2" indent="-3175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ts val="1400"/>
                <a:buFont typeface="Calibri"/>
                <a:buChar char="◦"/>
                <a:defRPr sz="1400" b="0" i="0" u="none" strike="noStrike" cap="none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defRPr>
              </a:lvl3pPr>
              <a:lvl4pPr marL="1828800" marR="0" lvl="3" indent="-3175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ts val="1400"/>
                <a:buFont typeface="Calibri"/>
                <a:buChar char="◦"/>
                <a:defRPr sz="1400" b="0" i="0" u="none" strike="noStrike" cap="none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defRPr>
              </a:lvl4pPr>
              <a:lvl5pPr marL="2286000" marR="0" lvl="4" indent="-3175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ts val="1400"/>
                <a:buFont typeface="Calibri"/>
                <a:buChar char="◦"/>
                <a:defRPr sz="1400" b="0" i="0" u="none" strike="noStrike" cap="none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defRPr>
              </a:lvl5pPr>
              <a:lvl6pPr marL="2743200" marR="0" lvl="5" indent="-3175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ts val="1400"/>
                <a:buFont typeface="Calibri"/>
                <a:buChar char="◦"/>
                <a:defRPr sz="1400" b="0" i="0" u="none" strike="noStrike" cap="none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defRPr>
              </a:lvl6pPr>
              <a:lvl7pPr marL="3200400" marR="0" lvl="6" indent="-3175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ts val="1400"/>
                <a:buFont typeface="Calibri"/>
                <a:buChar char="◦"/>
                <a:defRPr sz="1400" b="0" i="0" u="none" strike="noStrike" cap="none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defRPr>
              </a:lvl7pPr>
              <a:lvl8pPr marL="3657600" marR="0" lvl="7" indent="-3175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ts val="1400"/>
                <a:buFont typeface="Calibri"/>
                <a:buChar char="◦"/>
                <a:defRPr sz="1400" b="0" i="0" u="none" strike="noStrike" cap="none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defRPr>
              </a:lvl8pPr>
              <a:lvl9pPr marL="4114800" marR="0" lvl="8" indent="-317500" algn="l" rtl="0">
                <a:lnSpc>
                  <a:spcPct val="900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accent1"/>
                </a:buClr>
                <a:buSzPts val="1400"/>
                <a:buFont typeface="Calibri"/>
                <a:buChar char="◦"/>
                <a:defRPr sz="1400" b="0" i="0" u="none" strike="noStrike" cap="none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defRPr>
              </a:lvl9pPr>
            </a:lstStyle>
            <a:p>
              <a:pPr marL="0" indent="0">
                <a:spcBef>
                  <a:spcPts val="0"/>
                </a:spcBef>
                <a:buFont typeface="Noto Sans Symbols"/>
                <a:buNone/>
              </a:pPr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 have a late-night job and sometimes oversleep.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D9F6B27-BE4F-5C46-B864-07257D645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2838" y="3326359"/>
              <a:ext cx="1189616" cy="1189616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B1CC13D-8CAC-0F4E-A248-7CBEA13BA85B}"/>
              </a:ext>
            </a:extLst>
          </p:cNvPr>
          <p:cNvGrpSpPr/>
          <p:nvPr/>
        </p:nvGrpSpPr>
        <p:grpSpPr>
          <a:xfrm>
            <a:off x="260798" y="4892287"/>
            <a:ext cx="2926107" cy="1516482"/>
            <a:chOff x="265077" y="4741179"/>
            <a:chExt cx="2926107" cy="1516482"/>
          </a:xfrm>
        </p:grpSpPr>
        <p:sp>
          <p:nvSpPr>
            <p:cNvPr id="19" name="Cloud Callout 18">
              <a:extLst>
                <a:ext uri="{FF2B5EF4-FFF2-40B4-BE49-F238E27FC236}">
                  <a16:creationId xmlns:a16="http://schemas.microsoft.com/office/drawing/2014/main" id="{E47C09AA-E7CC-D843-9240-B4E26FC61AE9}"/>
                </a:ext>
              </a:extLst>
            </p:cNvPr>
            <p:cNvSpPr/>
            <p:nvPr/>
          </p:nvSpPr>
          <p:spPr>
            <a:xfrm>
              <a:off x="265077" y="4741179"/>
              <a:ext cx="2926107" cy="1516482"/>
            </a:xfrm>
            <a:prstGeom prst="cloudCallout">
              <a:avLst>
                <a:gd name="adj1" fmla="val 51896"/>
                <a:gd name="adj2" fmla="val -6711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ontent Placeholder 2">
              <a:extLst>
                <a:ext uri="{FF2B5EF4-FFF2-40B4-BE49-F238E27FC236}">
                  <a16:creationId xmlns:a16="http://schemas.microsoft.com/office/drawing/2014/main" id="{7119402B-A64E-C34A-A6AC-69EA52094C56}"/>
                </a:ext>
              </a:extLst>
            </p:cNvPr>
            <p:cNvSpPr txBox="1">
              <a:spLocks/>
            </p:cNvSpPr>
            <p:nvPr/>
          </p:nvSpPr>
          <p:spPr>
            <a:xfrm>
              <a:off x="1201196" y="5020633"/>
              <a:ext cx="1933575" cy="8678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55600" algn="l" rtl="0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D38829"/>
                </a:buClr>
                <a:buSzPts val="2000"/>
                <a:buFont typeface="Noto Sans Symbols"/>
                <a:buChar char="▪"/>
                <a:defRPr sz="2000" b="0" i="0" u="none" strike="noStrike" cap="none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marL="914400" marR="0" lvl="1" indent="-342900" algn="l" rtl="0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Courier New"/>
                <a:buChar char="o"/>
                <a:defRPr sz="1800" b="0" i="0" u="none" strike="noStrike" cap="none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defRPr>
              </a:lvl2pPr>
              <a:lvl3pPr marL="1371600" marR="0" lvl="2" indent="-3175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ts val="1400"/>
                <a:buFont typeface="Calibri"/>
                <a:buChar char="◦"/>
                <a:defRPr sz="1400" b="0" i="0" u="none" strike="noStrike" cap="none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defRPr>
              </a:lvl3pPr>
              <a:lvl4pPr marL="1828800" marR="0" lvl="3" indent="-3175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ts val="1400"/>
                <a:buFont typeface="Calibri"/>
                <a:buChar char="◦"/>
                <a:defRPr sz="1400" b="0" i="0" u="none" strike="noStrike" cap="none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defRPr>
              </a:lvl4pPr>
              <a:lvl5pPr marL="2286000" marR="0" lvl="4" indent="-3175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ts val="1400"/>
                <a:buFont typeface="Calibri"/>
                <a:buChar char="◦"/>
                <a:defRPr sz="1400" b="0" i="0" u="none" strike="noStrike" cap="none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defRPr>
              </a:lvl5pPr>
              <a:lvl6pPr marL="2743200" marR="0" lvl="5" indent="-3175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ts val="1400"/>
                <a:buFont typeface="Calibri"/>
                <a:buChar char="◦"/>
                <a:defRPr sz="1400" b="0" i="0" u="none" strike="noStrike" cap="none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defRPr>
              </a:lvl6pPr>
              <a:lvl7pPr marL="3200400" marR="0" lvl="6" indent="-3175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ts val="1400"/>
                <a:buFont typeface="Calibri"/>
                <a:buChar char="◦"/>
                <a:defRPr sz="1400" b="0" i="0" u="none" strike="noStrike" cap="none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defRPr>
              </a:lvl7pPr>
              <a:lvl8pPr marL="3657600" marR="0" lvl="7" indent="-3175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ts val="1400"/>
                <a:buFont typeface="Calibri"/>
                <a:buChar char="◦"/>
                <a:defRPr sz="1400" b="0" i="0" u="none" strike="noStrike" cap="none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defRPr>
              </a:lvl8pPr>
              <a:lvl9pPr marL="4114800" marR="0" lvl="8" indent="-317500" algn="l" rtl="0">
                <a:lnSpc>
                  <a:spcPct val="900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accent1"/>
                </a:buClr>
                <a:buSzPts val="1400"/>
                <a:buFont typeface="Calibri"/>
                <a:buChar char="◦"/>
                <a:defRPr sz="1400" b="0" i="0" u="none" strike="noStrike" cap="none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defRPr>
              </a:lvl9pPr>
            </a:lstStyle>
            <a:p>
              <a:pPr marL="0" indent="0">
                <a:spcBef>
                  <a:spcPts val="0"/>
                </a:spcBef>
                <a:buFont typeface="Noto Sans Symbols"/>
                <a:buNone/>
              </a:pPr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It seems like teachers only notice me when I’m doing something wrong.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7956B83-F8E9-3541-AB36-919BFDE09F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1520" y="5060370"/>
              <a:ext cx="437476" cy="878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735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 animBg="1"/>
      <p:bldP spid="25" grpId="0" animBg="1"/>
      <p:bldP spid="21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 idx="4294967295"/>
          </p:nvPr>
        </p:nvSpPr>
        <p:spPr>
          <a:xfrm>
            <a:off x="647699" y="1020230"/>
            <a:ext cx="5486401" cy="1621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400"/>
              <a:buFont typeface="Rockwell"/>
              <a:buNone/>
            </a:pPr>
            <a:r>
              <a:rPr lang="en-US" sz="4000" dirty="0">
                <a:latin typeface="Rockwell"/>
                <a:ea typeface="Rockwell"/>
                <a:cs typeface="Rockwell"/>
                <a:sym typeface="Rockwell"/>
              </a:rPr>
              <a:t>Reflect on Experiences:</a:t>
            </a:r>
            <a:endParaRPr sz="4000" dirty="0"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47700" y="2101742"/>
            <a:ext cx="4838700" cy="13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76200" lvl="0" indent="0">
              <a:lnSpc>
                <a:spcPct val="100000"/>
              </a:lnSpc>
              <a:spcBef>
                <a:spcPts val="0"/>
              </a:spcBef>
              <a:buSzPts val="2400"/>
              <a:buNone/>
            </a:pPr>
            <a:endParaRPr lang="en-US" dirty="0"/>
          </a:p>
          <a:p>
            <a:pPr marL="76200" lvl="0" indent="0">
              <a:lnSpc>
                <a:spcPct val="100000"/>
              </a:lnSpc>
              <a:spcBef>
                <a:spcPts val="0"/>
              </a:spcBef>
              <a:buSzPts val="2400"/>
              <a:buNone/>
            </a:pPr>
            <a:r>
              <a:rPr lang="en-US" dirty="0"/>
              <a:t>Think of a student who appears to have the </a:t>
            </a:r>
            <a:r>
              <a:rPr lang="en-US" i="1" dirty="0"/>
              <a:t>power of invisibility</a:t>
            </a:r>
            <a:r>
              <a:rPr lang="en-US" dirty="0"/>
              <a:t>. </a:t>
            </a:r>
          </a:p>
          <a:p>
            <a:pPr marL="76200" lvl="0" indent="0">
              <a:lnSpc>
                <a:spcPct val="100000"/>
              </a:lnSpc>
              <a:spcBef>
                <a:spcPts val="0"/>
              </a:spcBef>
              <a:buSzPts val="2400"/>
              <a:buNone/>
            </a:pPr>
            <a:endParaRPr lang="en-US" dirty="0"/>
          </a:p>
          <a:p>
            <a:pPr marL="419100" indent="-342900">
              <a:lnSpc>
                <a:spcPct val="100000"/>
              </a:lnSpc>
              <a:spcBef>
                <a:spcPts val="0"/>
              </a:spcBef>
              <a:buSzPts val="2400"/>
            </a:pPr>
            <a:r>
              <a:rPr lang="en-US" dirty="0"/>
              <a:t>What does that look and feel like? </a:t>
            </a:r>
          </a:p>
        </p:txBody>
      </p:sp>
      <p:pic>
        <p:nvPicPr>
          <p:cNvPr id="6" name="Picture 5" descr="A group of people in a room&#10;&#10;Description automatically generated">
            <a:extLst>
              <a:ext uri="{FF2B5EF4-FFF2-40B4-BE49-F238E27FC236}">
                <a16:creationId xmlns:a16="http://schemas.microsoft.com/office/drawing/2014/main" id="{EC9DAB71-6626-F24E-9EA4-0E60DE0A95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3100" y="1219200"/>
            <a:ext cx="3390900" cy="4781550"/>
          </a:xfrm>
          <a:prstGeom prst="rect">
            <a:avLst/>
          </a:prstGeom>
        </p:spPr>
      </p:pic>
      <p:sp>
        <p:nvSpPr>
          <p:cNvPr id="11" name="Shape 60">
            <a:extLst>
              <a:ext uri="{FF2B5EF4-FFF2-40B4-BE49-F238E27FC236}">
                <a16:creationId xmlns:a16="http://schemas.microsoft.com/office/drawing/2014/main" id="{1F1E7837-4164-894C-A29C-9B30982A108C}"/>
              </a:ext>
            </a:extLst>
          </p:cNvPr>
          <p:cNvSpPr txBox="1"/>
          <p:nvPr/>
        </p:nvSpPr>
        <p:spPr>
          <a:xfrm>
            <a:off x="8366760" y="6234024"/>
            <a:ext cx="3016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Calibri"/>
              <a:buNone/>
              <a:tabLst/>
              <a:defRPr/>
            </a:pPr>
            <a:fld id="{BF0D6800-8A97-B146-88C4-9FCDD061E14E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5</a:t>
            </a:fld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0302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C805A2D-9B78-3749-8BA7-3810770C30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1098700"/>
              </p:ext>
            </p:extLst>
          </p:nvPr>
        </p:nvGraphicFramePr>
        <p:xfrm>
          <a:off x="1021048" y="2170024"/>
          <a:ext cx="697230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hape 75">
            <a:extLst>
              <a:ext uri="{FF2B5EF4-FFF2-40B4-BE49-F238E27FC236}">
                <a16:creationId xmlns:a16="http://schemas.microsoft.com/office/drawing/2014/main" id="{3A4C3C34-7033-2E49-82DA-9B2D670682DC}"/>
              </a:ext>
            </a:extLst>
          </p:cNvPr>
          <p:cNvSpPr txBox="1">
            <a:spLocks/>
          </p:cNvSpPr>
          <p:nvPr/>
        </p:nvSpPr>
        <p:spPr>
          <a:xfrm>
            <a:off x="647698" y="941400"/>
            <a:ext cx="8258557" cy="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400"/>
              <a:buFont typeface="Century Gothic"/>
              <a:buNone/>
              <a:defRPr sz="2400" b="1" i="0" u="none" strike="noStrike" cap="none">
                <a:solidFill>
                  <a:srgbClr val="143F6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ts val="4400"/>
              </a:lnSpc>
              <a:buFont typeface="Rockwell"/>
              <a:buNone/>
            </a:pPr>
            <a:r>
              <a:rPr lang="en-US" sz="4000" kern="0" dirty="0">
                <a:latin typeface="Rockwell"/>
                <a:ea typeface="Rockwell"/>
                <a:cs typeface="Rockwell"/>
                <a:sym typeface="Rockwell"/>
              </a:rPr>
              <a:t>Nine Practices that Help Students Feel Visible</a:t>
            </a:r>
            <a:endParaRPr lang="en-US" kern="0" dirty="0"/>
          </a:p>
        </p:txBody>
      </p:sp>
      <p:sp>
        <p:nvSpPr>
          <p:cNvPr id="7" name="Shape 60">
            <a:extLst>
              <a:ext uri="{FF2B5EF4-FFF2-40B4-BE49-F238E27FC236}">
                <a16:creationId xmlns:a16="http://schemas.microsoft.com/office/drawing/2014/main" id="{B0FB6BF3-8ABF-4043-909C-A56336DE0E9D}"/>
              </a:ext>
            </a:extLst>
          </p:cNvPr>
          <p:cNvSpPr txBox="1"/>
          <p:nvPr/>
        </p:nvSpPr>
        <p:spPr>
          <a:xfrm>
            <a:off x="8366760" y="6234024"/>
            <a:ext cx="3016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Calibri"/>
              <a:buNone/>
              <a:tabLst/>
              <a:defRPr/>
            </a:pPr>
            <a:fld id="{BF0D6800-8A97-B146-88C4-9FCDD061E14E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6</a:t>
            </a:fld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1345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 idx="4294967295"/>
          </p:nvPr>
        </p:nvSpPr>
        <p:spPr>
          <a:xfrm>
            <a:off x="647698" y="941400"/>
            <a:ext cx="8258557" cy="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400"/>
              <a:buFont typeface="Rockwell"/>
              <a:buNone/>
            </a:pPr>
            <a:r>
              <a:rPr lang="en-US" sz="4000" dirty="0">
                <a:latin typeface="Rockwell"/>
                <a:ea typeface="Rockwell"/>
                <a:cs typeface="Rockwell"/>
                <a:sym typeface="Rockwell"/>
              </a:rPr>
              <a:t>Practices that Motivate by Showing You Care</a:t>
            </a:r>
            <a:endParaRPr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C805A2D-9B78-3749-8BA7-3810770C30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9714244"/>
              </p:ext>
            </p:extLst>
          </p:nvPr>
        </p:nvGraphicFramePr>
        <p:xfrm>
          <a:off x="1021048" y="2170024"/>
          <a:ext cx="697230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hape 60">
            <a:extLst>
              <a:ext uri="{FF2B5EF4-FFF2-40B4-BE49-F238E27FC236}">
                <a16:creationId xmlns:a16="http://schemas.microsoft.com/office/drawing/2014/main" id="{934C47B3-4199-AB4C-9AAC-4EA54ED3B7C2}"/>
              </a:ext>
            </a:extLst>
          </p:cNvPr>
          <p:cNvSpPr txBox="1"/>
          <p:nvPr/>
        </p:nvSpPr>
        <p:spPr>
          <a:xfrm>
            <a:off x="8366760" y="6234024"/>
            <a:ext cx="3016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Calibri"/>
              <a:buNone/>
              <a:tabLst/>
              <a:defRPr/>
            </a:pPr>
            <a:fld id="{BF0D6800-8A97-B146-88C4-9FCDD061E14E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7</a:t>
            </a:fld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2715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C805A2D-9B78-3749-8BA7-3810770C30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9040245"/>
              </p:ext>
            </p:extLst>
          </p:nvPr>
        </p:nvGraphicFramePr>
        <p:xfrm>
          <a:off x="1021048" y="2170024"/>
          <a:ext cx="697230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hape 75">
            <a:extLst>
              <a:ext uri="{FF2B5EF4-FFF2-40B4-BE49-F238E27FC236}">
                <a16:creationId xmlns:a16="http://schemas.microsoft.com/office/drawing/2014/main" id="{F7A4BA5B-37D8-C948-9673-1A4DF581A6EE}"/>
              </a:ext>
            </a:extLst>
          </p:cNvPr>
          <p:cNvSpPr txBox="1">
            <a:spLocks/>
          </p:cNvSpPr>
          <p:nvPr/>
        </p:nvSpPr>
        <p:spPr>
          <a:xfrm>
            <a:off x="647698" y="941400"/>
            <a:ext cx="8258557" cy="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400"/>
              <a:buFont typeface="Century Gothic"/>
              <a:buNone/>
              <a:defRPr sz="2400" b="1" i="0" u="none" strike="noStrike" cap="none">
                <a:solidFill>
                  <a:srgbClr val="143F6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ts val="4400"/>
              </a:lnSpc>
              <a:buFont typeface="Rockwell"/>
              <a:buNone/>
            </a:pPr>
            <a:r>
              <a:rPr lang="en-US" sz="4000" kern="0" dirty="0">
                <a:latin typeface="Rockwell"/>
                <a:ea typeface="Rockwell"/>
                <a:cs typeface="Rockwell"/>
                <a:sym typeface="Rockwell"/>
              </a:rPr>
              <a:t>Practices that Motivate by Leveraging Others</a:t>
            </a:r>
            <a:endParaRPr lang="en-US" kern="0" dirty="0"/>
          </a:p>
        </p:txBody>
      </p:sp>
      <p:sp>
        <p:nvSpPr>
          <p:cNvPr id="7" name="Shape 60">
            <a:extLst>
              <a:ext uri="{FF2B5EF4-FFF2-40B4-BE49-F238E27FC236}">
                <a16:creationId xmlns:a16="http://schemas.microsoft.com/office/drawing/2014/main" id="{ACC7F4E0-F6A1-E348-9CE8-AA6983D07694}"/>
              </a:ext>
            </a:extLst>
          </p:cNvPr>
          <p:cNvSpPr txBox="1"/>
          <p:nvPr/>
        </p:nvSpPr>
        <p:spPr>
          <a:xfrm>
            <a:off x="8366760" y="6234024"/>
            <a:ext cx="3016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Calibri"/>
              <a:buNone/>
              <a:tabLst/>
              <a:defRPr/>
            </a:pPr>
            <a:fld id="{BF0D6800-8A97-B146-88C4-9FCDD061E14E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8</a:t>
            </a:fld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9359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C805A2D-9B78-3749-8BA7-3810770C30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5408775"/>
              </p:ext>
            </p:extLst>
          </p:nvPr>
        </p:nvGraphicFramePr>
        <p:xfrm>
          <a:off x="1021048" y="2170024"/>
          <a:ext cx="697230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hape 75">
            <a:extLst>
              <a:ext uri="{FF2B5EF4-FFF2-40B4-BE49-F238E27FC236}">
                <a16:creationId xmlns:a16="http://schemas.microsoft.com/office/drawing/2014/main" id="{0023A02D-813B-FC4C-89B1-EEE7835C3985}"/>
              </a:ext>
            </a:extLst>
          </p:cNvPr>
          <p:cNvSpPr txBox="1">
            <a:spLocks/>
          </p:cNvSpPr>
          <p:nvPr/>
        </p:nvSpPr>
        <p:spPr>
          <a:xfrm>
            <a:off x="647698" y="941400"/>
            <a:ext cx="8258557" cy="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400"/>
              <a:buFont typeface="Century Gothic"/>
              <a:buNone/>
              <a:defRPr sz="2400" b="1" i="0" u="none" strike="noStrike" cap="none">
                <a:solidFill>
                  <a:srgbClr val="143F6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ts val="4400"/>
              </a:lnSpc>
              <a:buFont typeface="Rockwell"/>
              <a:buNone/>
            </a:pPr>
            <a:r>
              <a:rPr lang="en-US" sz="4000" kern="0" dirty="0">
                <a:latin typeface="Rockwell"/>
                <a:ea typeface="Rockwell"/>
                <a:cs typeface="Rockwell"/>
                <a:sym typeface="Rockwell"/>
              </a:rPr>
              <a:t>Practices that Motivate by Showing Impact</a:t>
            </a:r>
            <a:endParaRPr lang="en-US" kern="0" dirty="0"/>
          </a:p>
        </p:txBody>
      </p:sp>
      <p:sp>
        <p:nvSpPr>
          <p:cNvPr id="7" name="Shape 60">
            <a:extLst>
              <a:ext uri="{FF2B5EF4-FFF2-40B4-BE49-F238E27FC236}">
                <a16:creationId xmlns:a16="http://schemas.microsoft.com/office/drawing/2014/main" id="{C370A25B-0522-234D-B7A5-3BE4A9ED25B4}"/>
              </a:ext>
            </a:extLst>
          </p:cNvPr>
          <p:cNvSpPr txBox="1"/>
          <p:nvPr/>
        </p:nvSpPr>
        <p:spPr>
          <a:xfrm>
            <a:off x="8366760" y="6234024"/>
            <a:ext cx="3016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Calibri"/>
              <a:buNone/>
              <a:tabLst/>
              <a:defRPr/>
            </a:pPr>
            <a:fld id="{BF0D6800-8A97-B146-88C4-9FCDD061E14E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9</a:t>
            </a:fld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5018883"/>
      </p:ext>
    </p:extLst>
  </p:cSld>
  <p:clrMapOvr>
    <a:masterClrMapping/>
  </p:clrMapOvr>
</p:sld>
</file>

<file path=ppt/theme/theme1.xml><?xml version="1.0" encoding="utf-8"?>
<a:theme xmlns:a="http://schemas.openxmlformats.org/drawingml/2006/main" name="Eskolta">
  <a:themeElements>
    <a:clrScheme name="Eskolta Colors">
      <a:dk1>
        <a:srgbClr val="000000"/>
      </a:dk1>
      <a:lt1>
        <a:srgbClr val="FFFFFF"/>
      </a:lt1>
      <a:dk2>
        <a:srgbClr val="17375E"/>
      </a:dk2>
      <a:lt2>
        <a:srgbClr val="EEECE1"/>
      </a:lt2>
      <a:accent1>
        <a:srgbClr val="17375E"/>
      </a:accent1>
      <a:accent2>
        <a:srgbClr val="0095CD"/>
      </a:accent2>
      <a:accent3>
        <a:srgbClr val="D88A29"/>
      </a:accent3>
      <a:accent4>
        <a:srgbClr val="F4AF26"/>
      </a:accent4>
      <a:accent5>
        <a:srgbClr val="F26E23"/>
      </a:accent5>
      <a:accent6>
        <a:srgbClr val="767775"/>
      </a:accent6>
      <a:hlink>
        <a:srgbClr val="0000FF"/>
      </a:hlink>
      <a:folHlink>
        <a:srgbClr val="76777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7742</TotalTime>
  <Words>792</Words>
  <Application>Microsoft Macintosh PowerPoint</Application>
  <PresentationFormat>On-screen Show (4:3)</PresentationFormat>
  <Paragraphs>118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Avenir</vt:lpstr>
      <vt:lpstr>Calibri</vt:lpstr>
      <vt:lpstr>Calibri Light</vt:lpstr>
      <vt:lpstr>Century Gothic</vt:lpstr>
      <vt:lpstr>Courier New</vt:lpstr>
      <vt:lpstr>Noto Sans Symbols</vt:lpstr>
      <vt:lpstr>Perpetua</vt:lpstr>
      <vt:lpstr>Rockwell</vt:lpstr>
      <vt:lpstr>Wingdings</vt:lpstr>
      <vt:lpstr>Eskolta</vt:lpstr>
      <vt:lpstr>The Power of Invisibility: Factors that Influence Attendance </vt:lpstr>
      <vt:lpstr>PowerPoint Presentation</vt:lpstr>
      <vt:lpstr>PowerPoint Presentation</vt:lpstr>
      <vt:lpstr>Review: What makes a student feel invisible?  </vt:lpstr>
      <vt:lpstr>Reflect on Experiences:</vt:lpstr>
      <vt:lpstr>PowerPoint Presentation</vt:lpstr>
      <vt:lpstr>Practices that Motivate by Showing You Care</vt:lpstr>
      <vt:lpstr>PowerPoint Presentation</vt:lpstr>
      <vt:lpstr>PowerPoint Presentation</vt:lpstr>
      <vt:lpstr>Explore Practices:</vt:lpstr>
      <vt:lpstr>Deepen Understanding: </vt:lpstr>
      <vt:lpstr>Set Goals:</vt:lpstr>
      <vt:lpstr>Share:</vt:lpstr>
      <vt:lpstr>Learning Wrap-Up</vt:lpstr>
      <vt:lpstr>What’s next?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Savanna Honerkamp-Smith</dc:creator>
  <cp:lastModifiedBy>Savanna Honerkamp-Smith</cp:lastModifiedBy>
  <cp:revision>125</cp:revision>
  <dcterms:created xsi:type="dcterms:W3CDTF">2018-03-20T21:59:09Z</dcterms:created>
  <dcterms:modified xsi:type="dcterms:W3CDTF">2019-03-28T21:58:46Z</dcterms:modified>
</cp:coreProperties>
</file>